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9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68" r:id="rId1"/>
  </p:sldMasterIdLst>
  <p:notesMasterIdLst>
    <p:notesMasterId r:id="rId35"/>
  </p:notesMasterIdLst>
  <p:sldIdLst>
    <p:sldId id="257" r:id="rId2"/>
    <p:sldId id="277" r:id="rId3"/>
    <p:sldId id="307" r:id="rId4"/>
    <p:sldId id="309" r:id="rId5"/>
    <p:sldId id="310" r:id="rId6"/>
    <p:sldId id="335" r:id="rId7"/>
    <p:sldId id="336" r:id="rId8"/>
    <p:sldId id="337" r:id="rId9"/>
    <p:sldId id="338" r:id="rId10"/>
    <p:sldId id="272" r:id="rId11"/>
    <p:sldId id="299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0CE6"/>
    <a:srgbClr val="000000"/>
    <a:srgbClr val="C0C0C0"/>
    <a:srgbClr val="5F5F5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1483" autoAdjust="0"/>
  </p:normalViewPr>
  <p:slideViewPr>
    <p:cSldViewPr>
      <p:cViewPr varScale="1">
        <p:scale>
          <a:sx n="77" d="100"/>
          <a:sy n="77" d="100"/>
        </p:scale>
        <p:origin x="118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90"/>
    </p:cViewPr>
  </p:sorterViewPr>
  <p:notesViewPr>
    <p:cSldViewPr>
      <p:cViewPr varScale="1">
        <p:scale>
          <a:sx n="61" d="100"/>
          <a:sy n="61" d="100"/>
        </p:scale>
        <p:origin x="-1698" y="-5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0B28B310-6087-41A7-80F1-4D9C4167520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31507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7F1B2F2-7F7D-4ACC-846C-CFF7CB6A9AF8}" type="slidenum">
              <a:rPr lang="en-US" altLang="en-US" sz="1300" smtClean="0"/>
              <a:pPr/>
              <a:t>1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33654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AF2C0C8-5D90-4C83-8290-7104418D5238}" type="slidenum">
              <a:rPr lang="en-US" altLang="en-US" sz="1300" smtClean="0"/>
              <a:pPr/>
              <a:t>12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903892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7380FC-C188-406D-B412-474F0B52A95D}" type="slidenum">
              <a:rPr lang="en-US" altLang="en-US" sz="1300" smtClean="0"/>
              <a:pPr/>
              <a:t>13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29089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F18CCE-0E5B-4EDD-B42E-4ACEBEE7D098}" type="slidenum">
              <a:rPr lang="en-US" altLang="en-US" sz="1300" smtClean="0"/>
              <a:pPr/>
              <a:t>14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536923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7DD45E7-42DE-4DD9-9413-DBEDE34AD13D}" type="slidenum">
              <a:rPr lang="en-US" altLang="en-US" sz="1300" smtClean="0"/>
              <a:pPr/>
              <a:t>15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418455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0FDF77-035A-49EB-9AF1-740567D6F1E4}" type="slidenum">
              <a:rPr lang="en-US" altLang="en-US" sz="1300" smtClean="0"/>
              <a:pPr/>
              <a:t>16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161430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Regardless of your personal preference, design for the audience:  kids, college students, young couples, seniors, etc.</a:t>
            </a:r>
          </a:p>
          <a:p>
            <a:r>
              <a:rPr lang="en-US" altLang="en-US" smtClean="0"/>
              <a:t>Purposes/goals of audience:  pleasure, research, shopping, job hunting, learning, etc.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7F79DE-0764-4EDE-92F1-D031AD37F3F5}" type="slidenum">
              <a:rPr lang="en-US" altLang="en-US" sz="1300" smtClean="0"/>
              <a:pPr/>
              <a:t>17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82054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1A81208-88C8-41C8-AB3C-122F0286B53E}" type="slidenum">
              <a:rPr lang="en-US" altLang="en-US" sz="1300" smtClean="0"/>
              <a:pPr/>
              <a:t>18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823531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DEBE26E-7D4A-42DE-90DB-3A92AA125E27}" type="slidenum">
              <a:rPr lang="en-US" altLang="en-US" sz="1300" smtClean="0"/>
              <a:pPr/>
              <a:t>19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4167333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D1EF550-B79E-4DA5-91D0-A0747670303C}" type="slidenum">
              <a:rPr lang="en-US" altLang="en-US" sz="1300" smtClean="0"/>
              <a:pPr/>
              <a:t>20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954602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86B5F27-DF41-4951-90F8-DB158224CDCE}" type="slidenum">
              <a:rPr lang="en-US" altLang="en-US" sz="1300" smtClean="0"/>
              <a:pPr/>
              <a:t>21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55511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5B106E2-5F60-4CF6-9903-EF3B8683556B}" type="slidenum">
              <a:rPr lang="en-US" altLang="en-US" sz="1300" smtClean="0"/>
              <a:pPr/>
              <a:t>2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994207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F92B54B-D082-46B3-925D-277D2D194AE8}" type="slidenum">
              <a:rPr lang="en-US" altLang="en-US" sz="1300" smtClean="0"/>
              <a:pPr/>
              <a:t>22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976369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Random, or coding with "go to" used to be referred to as "spaghetti code"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CEB3948-ED0D-4825-A8DD-7D6BE5522654}" type="slidenum">
              <a:rPr lang="en-US" altLang="en-US" sz="1300" smtClean="0"/>
              <a:pPr/>
              <a:t>23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636135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798F332-A9A2-4A55-B5FA-3DD3A42EB69C}" type="slidenum">
              <a:rPr lang="en-US" altLang="en-US" sz="1300" smtClean="0"/>
              <a:pPr/>
              <a:t>24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298941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FA16A63-CDBC-4209-AB4C-A8ACC566BE81}" type="slidenum">
              <a:rPr lang="en-US" altLang="en-US" sz="1300" smtClean="0">
                <a:latin typeface="Verdana" panose="020B0604030504040204" pitchFamily="34" charset="0"/>
              </a:rPr>
              <a:pPr/>
              <a:t>25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33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F6F8621-0AA7-4A8B-8765-88701205B79F}" type="slidenum">
              <a:rPr lang="en-US" altLang="en-US" sz="1300" smtClean="0">
                <a:latin typeface="Verdana" panose="020B0604030504040204" pitchFamily="34" charset="0"/>
              </a:rPr>
              <a:pPr/>
              <a:t>26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4706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FD858E8-0637-48E7-B382-D94E8B321344}" type="slidenum">
              <a:rPr lang="en-US" altLang="en-US" sz="1300" smtClean="0">
                <a:latin typeface="Verdana" panose="020B0604030504040204" pitchFamily="34" charset="0"/>
              </a:rPr>
              <a:pPr/>
              <a:t>27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12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4CE9EB8-FA23-463E-AE93-60AAF18AD00B}" type="slidenum">
              <a:rPr lang="en-US" altLang="en-US" sz="1300" smtClean="0">
                <a:latin typeface="Verdana" panose="020B0604030504040204" pitchFamily="34" charset="0"/>
              </a:rPr>
              <a:pPr/>
              <a:t>28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339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DD8374-A06B-4CAC-950E-6CB8CAE883F2}" type="slidenum">
              <a:rPr lang="en-US" altLang="en-US" sz="1300" smtClean="0">
                <a:latin typeface="Verdana" panose="020B0604030504040204" pitchFamily="34" charset="0"/>
              </a:rPr>
              <a:pPr/>
              <a:t>29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35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1A11A8-4757-4426-A6F3-D0A182848892}" type="slidenum">
              <a:rPr lang="en-US" altLang="en-US" sz="1300" smtClean="0">
                <a:latin typeface="Verdana" panose="020B0604030504040204" pitchFamily="34" charset="0"/>
              </a:rPr>
              <a:pPr/>
              <a:t>30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008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87D82E7-4E12-48FE-B1CE-F9D9A9390E3B}" type="slidenum">
              <a:rPr lang="en-US" altLang="en-US" sz="1300" smtClean="0">
                <a:latin typeface="Verdana" panose="020B0604030504040204" pitchFamily="34" charset="0"/>
              </a:rPr>
              <a:pPr/>
              <a:t>31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70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28B310-6087-41A7-80F1-4D9C4167520C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89547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466CE11-16FC-4A1D-A896-1CE871932070}" type="slidenum">
              <a:rPr lang="en-US" altLang="en-US" sz="1300" smtClean="0">
                <a:latin typeface="Verdana" panose="020B0604030504040204" pitchFamily="34" charset="0"/>
              </a:rPr>
              <a:pPr/>
              <a:t>32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38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4268A9-8F34-415F-BBB8-FA2AE4913DB9}" type="slidenum">
              <a:rPr lang="en-US" altLang="en-US" sz="1300" smtClean="0">
                <a:latin typeface="Verdana" panose="020B0604030504040204" pitchFamily="34" charset="0"/>
              </a:rPr>
              <a:pPr/>
              <a:t>33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04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C3D266A-C8E9-4E53-A4B1-A5D5CA6411D5}" type="slidenum">
              <a:rPr lang="en-US" altLang="en-US" sz="1300" smtClean="0"/>
              <a:pPr/>
              <a:t>6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96500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F1F2C14-9A64-4A2F-B877-FB56D50075E6}" type="slidenum">
              <a:rPr lang="en-US" altLang="en-US" sz="1300" smtClean="0"/>
              <a:pPr/>
              <a:t>7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803632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7F7502E-4DD8-4CB0-A11E-5C4A2D9F047E}" type="slidenum">
              <a:rPr lang="en-US" altLang="en-US" sz="1300" smtClean="0"/>
              <a:pPr/>
              <a:t>8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787125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BMP: </a:t>
            </a:r>
            <a:r>
              <a:rPr kumimoji="1"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32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bit color, or over 4 billion.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GIF: </a:t>
            </a:r>
            <a:r>
              <a:rPr kumimoji="1"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8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bits, </a:t>
            </a:r>
            <a:r>
              <a:rPr kumimoji="1"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256 colors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JPEG: 24 bit, </a:t>
            </a:r>
            <a:r>
              <a:rPr kumimoji="1"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16 million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kumimoji="1" lang="en-US" sz="1200" b="0" i="0" kern="120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PNG: 24 bit, </a:t>
            </a:r>
            <a:r>
              <a:rPr kumimoji="1" lang="en-US" sz="1200" b="1" i="0" kern="120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16 million</a:t>
            </a:r>
            <a:endParaRPr lang="en-US" altLang="en-US" smtClean="0"/>
          </a:p>
          <a:p>
            <a:endParaRPr lang="en-US" alt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1A6CDB4-E762-4710-9B95-4D40638254B5}" type="slidenum">
              <a:rPr lang="en-US" altLang="en-US" sz="1300" smtClean="0"/>
              <a:pPr/>
              <a:t>9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557680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BMP: </a:t>
            </a:r>
            <a:r>
              <a:rPr kumimoji="1"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32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bit color, or over 4 billion.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GIF: </a:t>
            </a:r>
            <a:r>
              <a:rPr kumimoji="1"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8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bits, </a:t>
            </a:r>
            <a:r>
              <a:rPr kumimoji="1"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256 colors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JPEG: 24 bit, </a:t>
            </a:r>
            <a:r>
              <a:rPr kumimoji="1"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16 million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PNG: 24 bit, </a:t>
            </a:r>
            <a:r>
              <a:rPr kumimoji="1" 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16 million</a:t>
            </a:r>
          </a:p>
          <a:p>
            <a:r>
              <a:rPr kumimoji="1" lang="en-US" altLang="en-US" sz="1200" b="1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WebP</a:t>
            </a:r>
            <a:r>
              <a:rPr kumimoji="1" lang="en-US" altLang="en-US" sz="1200" b="1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</a:t>
            </a:r>
            <a:r>
              <a:rPr kumimoji="1" lang="en-US" altLang="en-US" sz="1200" b="1" i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introducted</a:t>
            </a:r>
            <a:r>
              <a:rPr kumimoji="1" lang="en-US" altLang="en-US" sz="1200" b="1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in 2016</a:t>
            </a:r>
          </a:p>
          <a:p>
            <a:r>
              <a:rPr kumimoji="1" lang="en-US" altLang="en-US" sz="1200" b="1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Picture</a:t>
            </a:r>
            <a:r>
              <a:rPr kumimoji="1" lang="en-US" altLang="en-US" sz="1200" b="0" i="0" kern="1200" baseline="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element provides hierarchy of image types (similar to font family options)</a:t>
            </a:r>
            <a:endParaRPr lang="en-US" altLang="en-US" dirty="0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1A6CDB4-E762-4710-9B95-4D40638254B5}" type="slidenum">
              <a:rPr lang="en-US" altLang="en-US" sz="1300" smtClean="0"/>
              <a:pPr/>
              <a:t>10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837594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8DC0F0A-DB52-4033-A9E8-F531A44C5211}" type="slidenum">
              <a:rPr lang="en-US" altLang="en-US" sz="1300" smtClean="0">
                <a:latin typeface="Verdana" panose="020B0604030504040204" pitchFamily="34" charset="0"/>
              </a:rPr>
              <a:pPr/>
              <a:t>11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6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0" y="6497638"/>
            <a:ext cx="59436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en-US" altLang="en-US" sz="11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Copyright © Terry </a:t>
            </a:r>
            <a:r>
              <a:rPr lang="en-US" altLang="en-US" sz="1100" dirty="0" err="1" smtClean="0">
                <a:solidFill>
                  <a:schemeClr val="bg1"/>
                </a:solidFill>
                <a:latin typeface="Calibri Light" panose="020F0302020204030204" pitchFamily="34" charset="0"/>
              </a:rPr>
              <a:t>Felke</a:t>
            </a:r>
            <a:r>
              <a:rPr lang="en-US" altLang="en-US" sz="11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-Morris http://terrymorris.net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689B3-6F19-4FC5-94BA-44A23A9EF5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7259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7FEF7-8B67-4C59-BE7D-2796A74EA2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216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0BA8A-96F8-4A1E-AC3D-0F8C2E1AE1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96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2700" y="6510338"/>
            <a:ext cx="594360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1100" dirty="0" smtClean="0">
                <a:solidFill>
                  <a:schemeClr val="bg1"/>
                </a:solidFill>
                <a:latin typeface="Gill Sans MT" pitchFamily="34" charset="0"/>
              </a:rPr>
              <a:t>Copyright © Terry </a:t>
            </a:r>
            <a:r>
              <a:rPr lang="en-US" altLang="en-US" sz="1100" dirty="0" err="1" smtClean="0">
                <a:solidFill>
                  <a:schemeClr val="bg1"/>
                </a:solidFill>
                <a:latin typeface="Gill Sans MT" pitchFamily="34" charset="0"/>
              </a:rPr>
              <a:t>Felke</a:t>
            </a:r>
            <a:r>
              <a:rPr lang="en-US" altLang="en-US" sz="1100" dirty="0" smtClean="0">
                <a:solidFill>
                  <a:schemeClr val="bg1"/>
                </a:solidFill>
                <a:latin typeface="Gill Sans MT" pitchFamily="34" charset="0"/>
              </a:rPr>
              <a:t>-Morris http://terrymorris.net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1556B-830B-4169-985B-1E1045E343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8364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BB7D7B-D1DB-49A6-88B8-21603AA115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19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53D1C9-B3F8-457B-BD3A-DDD286B8AF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5888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B4BE1B-A3AE-41B1-BC24-CB2D8FD65B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7370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C7840-571B-40F2-A2CF-02B8DA71D2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06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4F36B-60DC-4403-B1F1-BA5C597551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67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D6C894B0-9D9F-4C15-B736-DFE79D2C4D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687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53000"/>
            <a:ext cx="914241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B5DEB-30ED-4AA9-B6B4-DFB8FC139B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202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723CAF0-DD59-422D-AA5D-BC4E41F96B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05" r:id="rId4"/>
    <p:sldLayoutId id="2147484406" r:id="rId5"/>
    <p:sldLayoutId id="2147484407" r:id="rId6"/>
    <p:sldLayoutId id="2147484412" r:id="rId7"/>
    <p:sldLayoutId id="2147484413" r:id="rId8"/>
    <p:sldLayoutId id="2147484414" r:id="rId9"/>
    <p:sldLayoutId id="2147484408" r:id="rId10"/>
    <p:sldLayoutId id="2147484415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mc/articles/PMC2864034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://www.aivosto.com/vbtips/imageformat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4114800" y="0"/>
            <a:ext cx="4953000" cy="9144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Learning Outcomes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2010855"/>
            <a:ext cx="8382000" cy="3276600"/>
          </a:xfrm>
        </p:spPr>
        <p:txBody>
          <a:bodyPr rtlCol="0">
            <a:normAutofit/>
          </a:bodyPr>
          <a:lstStyle/>
          <a:p>
            <a:pPr marL="384048" lvl="1" indent="-182880" eaLnBrk="1" fontAlgn="auto" hangingPunct="1">
              <a:spcBef>
                <a:spcPts val="300"/>
              </a:spcBef>
              <a:defRPr/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en-US" altLang="en-US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</a:t>
            </a: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links </a:t>
            </a:r>
          </a:p>
          <a:p>
            <a:pPr marL="384048" lvl="1" indent="-182880" eaLnBrk="1" fontAlgn="auto" hangingPunct="1">
              <a:spcBef>
                <a:spcPts val="300"/>
              </a:spcBef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produce opacity with CSS</a:t>
            </a:r>
          </a:p>
          <a:p>
            <a:pPr marL="384048" lvl="1" indent="-182880" eaLnBrk="1" fontAlgn="auto" hangingPunct="1">
              <a:spcBef>
                <a:spcPts val="300"/>
              </a:spcBef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designate RGBA and HSLA color with CSS</a:t>
            </a:r>
          </a:p>
          <a:p>
            <a:pPr marL="384048" lvl="1" indent="-182880" eaLnBrk="1" fontAlgn="auto" hangingPunct="1">
              <a:spcBef>
                <a:spcPts val="300"/>
              </a:spcBef>
              <a:defRPr/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compare graphic types </a:t>
            </a:r>
          </a:p>
          <a:p>
            <a:pPr marL="384048" lvl="1" indent="-182880" eaLnBrk="1" fontAlgn="auto" hangingPunct="1">
              <a:spcBef>
                <a:spcPts val="300"/>
              </a:spcBef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 for mobile applications</a:t>
            </a:r>
          </a:p>
          <a:p>
            <a:pPr marL="384048" lvl="1" indent="-182880" eaLnBrk="1" fontAlgn="auto" hangingPunct="1">
              <a:spcBef>
                <a:spcPts val="300"/>
              </a:spcBef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incorporate design principles into web pages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4800" y="1069435"/>
            <a:ext cx="8001000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-91440" eaLnBrk="1" fontAlgn="auto" hangingPunct="1">
              <a:defRPr/>
            </a:pPr>
            <a:r>
              <a:rPr lang="en-US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This presentation will demonstrate how to …</a:t>
            </a:r>
            <a:endParaRPr lang="en-US" alt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2567836" y="-4777"/>
            <a:ext cx="6373182" cy="769938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Image  Formats Comparison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6200" y="765161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61" y="4967992"/>
            <a:ext cx="1440148" cy="1651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100" y="1378604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colors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6200" y="1851808"/>
            <a:ext cx="1586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</a:t>
            </a:r>
            <a:r>
              <a:rPr lang="en-US" sz="2000" dirty="0" smtClean="0"/>
              <a:t>ransparency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22817" y="3859449"/>
            <a:ext cx="1092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browser support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679286" y="1426099"/>
            <a:ext cx="1559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16.7 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53435" y="88469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GIF</a:t>
            </a:r>
            <a:endParaRPr lang="en-US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566990" y="2471678"/>
            <a:ext cx="1114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low quality loss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730426" y="2448613"/>
            <a:ext cx="91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smallest file size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3733800" y="97037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JPG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60945" y="90489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PNG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684579" y="86647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WebP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53435" y="1331990"/>
            <a:ext cx="696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256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08086" y="1333439"/>
            <a:ext cx="1559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16.7 million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3769724" y="1481850"/>
            <a:ext cx="89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16.7 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2817" y="2506728"/>
            <a:ext cx="146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compression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1542940" y="1740255"/>
            <a:ext cx="917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single color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3777284" y="2027630"/>
            <a:ext cx="76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none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700361" y="1826118"/>
            <a:ext cx="1192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single color, alpha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7448734" y="2286000"/>
            <a:ext cx="1462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least quality loss &amp; smallest file size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7830886" y="1821890"/>
            <a:ext cx="76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76200" y="3284237"/>
            <a:ext cx="146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animation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29453" y="4113748"/>
            <a:ext cx="76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all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5694191" y="2506728"/>
            <a:ext cx="76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deflate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3803580" y="3395460"/>
            <a:ext cx="76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880072" y="3346806"/>
            <a:ext cx="76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1617646" y="3360160"/>
            <a:ext cx="76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625094" y="3810997"/>
            <a:ext cx="90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chrome &amp; opera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5912606" y="4070770"/>
            <a:ext cx="76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all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3754029" y="4166526"/>
            <a:ext cx="76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all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7766839" y="3315015"/>
            <a:ext cx="768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yes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1405834" y="4471042"/>
            <a:ext cx="15263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quick-load: line art, logos, &amp; animation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151434" y="4767937"/>
            <a:ext cx="1092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best use</a:t>
            </a:r>
            <a:endParaRPr lang="en-US" sz="2000" dirty="0"/>
          </a:p>
        </p:txBody>
      </p:sp>
      <p:pic>
        <p:nvPicPr>
          <p:cNvPr id="49" name="Picture 2" descr="Figure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8"/>
          <a:stretch/>
        </p:blipFill>
        <p:spPr bwMode="auto">
          <a:xfrm>
            <a:off x="62056" y="5985041"/>
            <a:ext cx="1600099" cy="657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" descr="Figure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938" r="53592"/>
          <a:stretch/>
        </p:blipFill>
        <p:spPr bwMode="auto">
          <a:xfrm>
            <a:off x="117406" y="5146694"/>
            <a:ext cx="1478266" cy="79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3636609" y="4567335"/>
            <a:ext cx="1255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photographs;</a:t>
            </a:r>
          </a:p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print</a:t>
            </a:r>
            <a:endParaRPr lang="en-US" sz="1600" dirty="0"/>
          </a:p>
        </p:txBody>
      </p:sp>
      <p:pic>
        <p:nvPicPr>
          <p:cNvPr id="55" name="Picture 54"/>
          <p:cNvPicPr/>
          <p:nvPr/>
        </p:nvPicPr>
        <p:blipFill rotWithShape="1">
          <a:blip r:embed="rId6"/>
          <a:srcRect l="59983" t="32638" r="18494" b="44015"/>
          <a:stretch/>
        </p:blipFill>
        <p:spPr bwMode="auto">
          <a:xfrm>
            <a:off x="7355653" y="5168048"/>
            <a:ext cx="1712147" cy="1117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3595590" y="6344689"/>
            <a:ext cx="1662210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46.9 KB</a:t>
            </a:r>
            <a:endParaRPr lang="en-US" sz="1200" dirty="0"/>
          </a:p>
        </p:txBody>
      </p:sp>
      <p:pic>
        <p:nvPicPr>
          <p:cNvPr id="59" name="Picture 58"/>
          <p:cNvPicPr/>
          <p:nvPr/>
        </p:nvPicPr>
        <p:blipFill rotWithShape="1">
          <a:blip r:embed="rId6"/>
          <a:srcRect l="18607" t="32153" r="60103" b="44016"/>
          <a:stretch/>
        </p:blipFill>
        <p:spPr bwMode="auto">
          <a:xfrm>
            <a:off x="3559492" y="5092709"/>
            <a:ext cx="1698308" cy="11665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7368289" y="6352401"/>
            <a:ext cx="1633364" cy="2769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15.0 KB (32% jpg)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7432424" y="4449559"/>
            <a:ext cx="12558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compressed photographs</a:t>
            </a:r>
            <a:endParaRPr lang="en-US" sz="1600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58" y="5401063"/>
            <a:ext cx="1464762" cy="927683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5485215" y="4650219"/>
            <a:ext cx="12901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web not print</a:t>
            </a:r>
            <a:endParaRPr lang="en-US" sz="1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7991475" cy="1066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Choosing Names for Image Files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237012" y="1600200"/>
            <a:ext cx="6334125" cy="4800600"/>
          </a:xfrm>
        </p:spPr>
        <p:txBody>
          <a:bodyPr/>
          <a:lstStyle/>
          <a:p>
            <a:pPr eaLnBrk="1" hangingPunct="1"/>
            <a:r>
              <a:rPr lang="en-US" altLang="en-US" sz="2800" dirty="0" smtClean="0"/>
              <a:t>Use all lowercase letters </a:t>
            </a:r>
          </a:p>
          <a:p>
            <a:pPr eaLnBrk="1" hangingPunct="1"/>
            <a:r>
              <a:rPr lang="en-US" altLang="en-US" sz="2800" dirty="0" smtClean="0"/>
              <a:t>Do not use punctuation symbols nor spaces</a:t>
            </a:r>
          </a:p>
          <a:p>
            <a:pPr eaLnBrk="1" hangingPunct="1"/>
            <a:r>
              <a:rPr lang="en-US" altLang="en-US" sz="2800" dirty="0" smtClean="0"/>
              <a:t>Do not change the file extensions </a:t>
            </a:r>
            <a:br>
              <a:rPr lang="en-US" altLang="en-US" sz="2800" dirty="0" smtClean="0"/>
            </a:br>
            <a:r>
              <a:rPr lang="en-US" altLang="en-US" sz="2400" i="1" dirty="0" smtClean="0"/>
              <a:t>(should be .gif, .jpg, .jpeg, or .</a:t>
            </a:r>
            <a:r>
              <a:rPr lang="en-US" altLang="en-US" sz="2400" i="1" dirty="0" err="1" smtClean="0"/>
              <a:t>png</a:t>
            </a:r>
            <a:r>
              <a:rPr lang="en-US" altLang="en-US" sz="2400" i="1" dirty="0" smtClean="0"/>
              <a:t>)</a:t>
            </a:r>
            <a:endParaRPr lang="en-US" altLang="en-US" sz="2800" i="1" dirty="0" smtClean="0"/>
          </a:p>
          <a:p>
            <a:pPr eaLnBrk="1" hangingPunct="1"/>
            <a:r>
              <a:rPr lang="en-US" altLang="en-US" sz="2800" dirty="0" smtClean="0"/>
              <a:t>Keep your file names short but descriptive</a:t>
            </a:r>
          </a:p>
          <a:p>
            <a:pPr lvl="1" eaLnBrk="1" hangingPunct="1"/>
            <a:r>
              <a:rPr lang="en-US" altLang="en-US" sz="2400" dirty="0" smtClean="0"/>
              <a:t>i1.gif is probably too short</a:t>
            </a:r>
          </a:p>
          <a:p>
            <a:pPr lvl="1" eaLnBrk="1" hangingPunct="1"/>
            <a:r>
              <a:rPr lang="en-US" altLang="en-US" sz="2400" dirty="0" smtClean="0"/>
              <a:t>myimagewithmydogonmybirthday.gif is too long</a:t>
            </a:r>
          </a:p>
          <a:p>
            <a:pPr lvl="1" eaLnBrk="1" hangingPunct="1"/>
            <a:r>
              <a:rPr lang="en-US" altLang="en-US" sz="2400" dirty="0" smtClean="0"/>
              <a:t>dogbday.gif is a plausible median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1" descr="C:\Users\DrMorris\AppData\Local\Microsoft\Windows\Temporary Internet Files\Content.IE5\RS65XFFE\MP900305710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137" y="1295400"/>
            <a:ext cx="25717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1447800"/>
            <a:ext cx="82296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325" y="2203"/>
            <a:ext cx="7543800" cy="931862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Mobile Web Limitations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28676" name="Content Placeholder 2"/>
          <p:cNvSpPr>
            <a:spLocks noGrp="1"/>
          </p:cNvSpPr>
          <p:nvPr>
            <p:ph idx="1"/>
          </p:nvPr>
        </p:nvSpPr>
        <p:spPr>
          <a:xfrm>
            <a:off x="609600" y="1747838"/>
            <a:ext cx="4876800" cy="4724400"/>
          </a:xfrm>
        </p:spPr>
        <p:txBody>
          <a:bodyPr/>
          <a:lstStyle/>
          <a:p>
            <a:r>
              <a:rPr lang="en-US" altLang="en-US" sz="2800" smtClean="0"/>
              <a:t>Small Screen Size</a:t>
            </a:r>
          </a:p>
          <a:p>
            <a:r>
              <a:rPr lang="en-US" altLang="en-US" sz="2800" smtClean="0"/>
              <a:t>Low bandwidth</a:t>
            </a:r>
          </a:p>
          <a:p>
            <a:r>
              <a:rPr lang="en-US" altLang="en-US" sz="2800" smtClean="0"/>
              <a:t>Limited fonts</a:t>
            </a:r>
          </a:p>
          <a:p>
            <a:r>
              <a:rPr lang="en-US" altLang="en-US" sz="2800" smtClean="0"/>
              <a:t>Limited color</a:t>
            </a:r>
          </a:p>
          <a:p>
            <a:r>
              <a:rPr lang="en-US" altLang="en-US" sz="2800" smtClean="0"/>
              <a:t>Awkward controls</a:t>
            </a:r>
          </a:p>
          <a:p>
            <a:r>
              <a:rPr lang="en-US" altLang="en-US" sz="2800" smtClean="0"/>
              <a:t>Lack of Flash support</a:t>
            </a:r>
          </a:p>
          <a:p>
            <a:r>
              <a:rPr lang="en-US" altLang="en-US" sz="2800" smtClean="0"/>
              <a:t>Limited processor and memory</a:t>
            </a:r>
          </a:p>
          <a:p>
            <a:r>
              <a:rPr lang="en-US" altLang="en-US" sz="2800" smtClean="0"/>
              <a:t>Cost per kilobyte</a:t>
            </a:r>
          </a:p>
        </p:txBody>
      </p:sp>
      <p:pic>
        <p:nvPicPr>
          <p:cNvPr id="2867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738" y="1747838"/>
            <a:ext cx="2592387" cy="416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060319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1371600"/>
            <a:ext cx="8686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075" y="0"/>
            <a:ext cx="7772400" cy="8382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Optimize </a:t>
            </a:r>
            <a:r>
              <a:rPr lang="en-US" dirty="0" smtClean="0">
                <a:solidFill>
                  <a:srgbClr val="FF0000"/>
                </a:solidFill>
              </a:rPr>
              <a:t>Layout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 for Mobile Use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228600" y="1077913"/>
            <a:ext cx="4683125" cy="5627687"/>
          </a:xfrm>
        </p:spPr>
        <p:txBody>
          <a:bodyPr rtlCol="0">
            <a:noAutofit/>
          </a:bodyPr>
          <a:lstStyle/>
          <a:p>
            <a:pPr marL="365125" indent="-282575" fontAlgn="auto">
              <a:buFont typeface="Wingdings 2" panose="05020102010507070707" pitchFamily="18" charset="2"/>
              <a:buChar char=""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column design</a:t>
            </a:r>
          </a:p>
          <a:p>
            <a:pPr marL="365125" indent="-282575" fontAlgn="auto">
              <a:buFont typeface="Wingdings 2" panose="05020102010507070707" pitchFamily="18" charset="2"/>
              <a:buChar char=""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Limit scrolling to one direction</a:t>
            </a:r>
          </a:p>
          <a:p>
            <a:pPr marL="365125" indent="-282575" fontAlgn="auto">
              <a:buFont typeface="Wingdings 2" panose="05020102010507070707" pitchFamily="18" charset="2"/>
              <a:buChar char=""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heading elements</a:t>
            </a:r>
          </a:p>
          <a:p>
            <a:pPr marL="365125" indent="-282575" fontAlgn="auto">
              <a:buFont typeface="Wingdings 2" panose="05020102010507070707" pitchFamily="18" charset="2"/>
              <a:buChar char=""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lists</a:t>
            </a:r>
          </a:p>
          <a:p>
            <a:pPr marL="365125" indent="-282575" fontAlgn="auto">
              <a:buFont typeface="Wingdings 2" panose="05020102010507070707" pitchFamily="18" charset="2"/>
              <a:buChar char=""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Avoid using tables</a:t>
            </a:r>
          </a:p>
          <a:p>
            <a:pPr marL="365125" indent="-282575" fontAlgn="auto">
              <a:buFont typeface="Wingdings 2" panose="05020102010507070707" pitchFamily="18" charset="2"/>
              <a:buChar char=""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labels for form controls</a:t>
            </a:r>
          </a:p>
          <a:p>
            <a:pPr marL="365125" indent="-282575" fontAlgn="auto">
              <a:buFont typeface="Wingdings 2" panose="05020102010507070707" pitchFamily="18" charset="2"/>
              <a:buChar char=""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Avoid using pixel units in style sheets (% instead)</a:t>
            </a:r>
          </a:p>
          <a:p>
            <a:pPr marL="365125" indent="-282575" fontAlgn="auto">
              <a:buFont typeface="Wingdings 2" panose="05020102010507070707" pitchFamily="18" charset="2"/>
              <a:buChar char=""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Avoid absolute positioning in style sheets</a:t>
            </a:r>
          </a:p>
          <a:p>
            <a:pPr marL="365125" indent="-282575" fontAlgn="auto">
              <a:buFont typeface="Wingdings 2" panose="05020102010507070707" pitchFamily="18" charset="2"/>
              <a:buChar char=""/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Hide content that is not essential for mobile use.</a:t>
            </a:r>
          </a:p>
        </p:txBody>
      </p:sp>
      <p:pic>
        <p:nvPicPr>
          <p:cNvPr id="3072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1123950"/>
            <a:ext cx="1692275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88" y="1257300"/>
            <a:ext cx="1728787" cy="287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498533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762000"/>
            <a:ext cx="8458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075" y="0"/>
            <a:ext cx="7772400" cy="8382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Optimize </a:t>
            </a:r>
            <a:r>
              <a:rPr lang="en-US" dirty="0" smtClean="0">
                <a:solidFill>
                  <a:srgbClr val="FF0000"/>
                </a:solidFill>
              </a:rPr>
              <a:t>Navigation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 for Mobile Use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2772" name="Content Placeholder 2"/>
          <p:cNvSpPr>
            <a:spLocks noGrp="1"/>
          </p:cNvSpPr>
          <p:nvPr>
            <p:ph idx="1"/>
          </p:nvPr>
        </p:nvSpPr>
        <p:spPr>
          <a:xfrm>
            <a:off x="176213" y="1295400"/>
            <a:ext cx="4740275" cy="4572000"/>
          </a:xfrm>
        </p:spPr>
        <p:txBody>
          <a:bodyPr/>
          <a:lstStyle/>
          <a:p>
            <a:pPr marL="365125" indent="-282575">
              <a:buFont typeface="Wingdings 2" panose="05020102010507070707" pitchFamily="18" charset="2"/>
              <a:buChar char=""/>
            </a:pPr>
            <a:r>
              <a:rPr lang="en-US" altLang="en-US" sz="2600" smtClean="0"/>
              <a:t>Provide minimal navigation near the top of the page</a:t>
            </a:r>
          </a:p>
          <a:p>
            <a:pPr marL="365125" indent="-282575">
              <a:buFont typeface="Wingdings 2" panose="05020102010507070707" pitchFamily="18" charset="2"/>
              <a:buChar char=""/>
            </a:pPr>
            <a:r>
              <a:rPr lang="en-US" altLang="en-US" sz="2600" smtClean="0"/>
              <a:t>Provide consistent navigation</a:t>
            </a:r>
          </a:p>
          <a:p>
            <a:pPr marL="365125" indent="-282575">
              <a:buFont typeface="Wingdings 2" panose="05020102010507070707" pitchFamily="18" charset="2"/>
              <a:buChar char=""/>
            </a:pPr>
            <a:r>
              <a:rPr lang="en-US" altLang="en-US" sz="2600" smtClean="0"/>
              <a:t>Avoid hyperlinks that open files in new windows or pop-up windows</a:t>
            </a:r>
          </a:p>
          <a:p>
            <a:pPr marL="365125" indent="-282575">
              <a:buFont typeface="Wingdings 2" panose="05020102010507070707" pitchFamily="18" charset="2"/>
              <a:buChar char=""/>
            </a:pPr>
            <a:r>
              <a:rPr lang="en-US" altLang="en-US" sz="2600" smtClean="0"/>
              <a:t>Try to balance both the number of hyperlinks on a page and the number of levels needed to access information</a:t>
            </a:r>
          </a:p>
          <a:p>
            <a:pPr marL="365125" indent="-282575">
              <a:buFont typeface="Wingdings 2" panose="05020102010507070707" pitchFamily="18" charset="2"/>
              <a:buChar char=""/>
            </a:pPr>
            <a:endParaRPr lang="en-US" altLang="en-US" smtClean="0"/>
          </a:p>
        </p:txBody>
      </p:sp>
      <p:pic>
        <p:nvPicPr>
          <p:cNvPr id="26630" name="Picture 6" descr="Figure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1117600"/>
            <a:ext cx="1725613" cy="2870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1123950"/>
            <a:ext cx="1692275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92926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838200"/>
            <a:ext cx="8583613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075" y="0"/>
            <a:ext cx="7772400" cy="8382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Optimize </a:t>
            </a:r>
            <a:r>
              <a:rPr lang="en-US" dirty="0" smtClean="0">
                <a:solidFill>
                  <a:srgbClr val="FF0000"/>
                </a:solidFill>
              </a:rPr>
              <a:t>Graphics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 for Mobile Use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4740275" cy="4572000"/>
          </a:xfrm>
        </p:spPr>
        <p:txBody>
          <a:bodyPr rtlCol="0">
            <a:normAutofit fontScale="92500" lnSpcReduction="10000"/>
          </a:bodyPr>
          <a:lstStyle/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Avoid displaying images that are wider than the screen width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Configure alternate, small optimized background images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 mobile browsers will downsize all images, so avoid using images that contain text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Avoid the use of large graphic images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Specify the size of images</a:t>
            </a:r>
          </a:p>
          <a:p>
            <a:pPr marL="365760" indent="-283464" fontAlgn="auto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alternate text for graphics and other non-text elements.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630" name="Picture 6" descr="Figure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1600200"/>
            <a:ext cx="1725613" cy="2870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1606550"/>
            <a:ext cx="1692275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69241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685800"/>
            <a:ext cx="8507413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075" y="0"/>
            <a:ext cx="7772400" cy="8382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Optimize </a:t>
            </a:r>
            <a:r>
              <a:rPr lang="en-US" dirty="0" smtClean="0">
                <a:solidFill>
                  <a:srgbClr val="FF0000"/>
                </a:solidFill>
              </a:rPr>
              <a:t>Text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 for Mobile Use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6868" name="Content Placeholder 2"/>
          <p:cNvSpPr>
            <a:spLocks noGrp="1"/>
          </p:cNvSpPr>
          <p:nvPr>
            <p:ph idx="1"/>
          </p:nvPr>
        </p:nvSpPr>
        <p:spPr>
          <a:xfrm>
            <a:off x="244475" y="1387475"/>
            <a:ext cx="4740275" cy="4572000"/>
          </a:xfrm>
        </p:spPr>
        <p:txBody>
          <a:bodyPr/>
          <a:lstStyle/>
          <a:p>
            <a:pPr marL="365125" indent="-282575">
              <a:buFont typeface="Wingdings 2" panose="05020102010507070707" pitchFamily="18" charset="2"/>
              <a:buChar char=""/>
            </a:pPr>
            <a:r>
              <a:rPr lang="en-US" altLang="en-US" sz="2600" smtClean="0"/>
              <a:t>Configure good contrast between text and background colors</a:t>
            </a:r>
          </a:p>
          <a:p>
            <a:pPr marL="365125" indent="-282575">
              <a:buFont typeface="Wingdings 2" panose="05020102010507070707" pitchFamily="18" charset="2"/>
              <a:buChar char=""/>
            </a:pPr>
            <a:r>
              <a:rPr lang="en-US" altLang="en-US" sz="2600" smtClean="0"/>
              <a:t>Use common font typefaces</a:t>
            </a:r>
          </a:p>
          <a:p>
            <a:pPr marL="365125" indent="-282575">
              <a:buFont typeface="Wingdings 2" panose="05020102010507070707" pitchFamily="18" charset="2"/>
              <a:buChar char=""/>
            </a:pPr>
            <a:r>
              <a:rPr lang="en-US" altLang="en-US" sz="2600" smtClean="0"/>
              <a:t>Configure font size with em units or percentages</a:t>
            </a:r>
          </a:p>
          <a:p>
            <a:pPr marL="365125" indent="-282575">
              <a:buFont typeface="Wingdings 2" panose="05020102010507070707" pitchFamily="18" charset="2"/>
              <a:buChar char=""/>
            </a:pPr>
            <a:r>
              <a:rPr lang="en-US" altLang="en-US" sz="2600" smtClean="0"/>
              <a:t>Use a short, descriptive page title </a:t>
            </a:r>
            <a:endParaRPr lang="en-US" altLang="en-US" smtClean="0"/>
          </a:p>
        </p:txBody>
      </p:sp>
      <p:pic>
        <p:nvPicPr>
          <p:cNvPr id="26630" name="Picture 6" descr="Figure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1495425"/>
            <a:ext cx="1725613" cy="2870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75" y="1382713"/>
            <a:ext cx="1692275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589873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5000" y="1320800"/>
            <a:ext cx="2806700" cy="587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387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435100" y="0"/>
            <a:ext cx="7499350" cy="681037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Design Principles</a:t>
            </a:r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13819BA-8ACD-4271-A388-8D5932C21E90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4341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20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3" name="Picture 20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20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20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6" name="Text Box 2059"/>
          <p:cNvSpPr txBox="1">
            <a:spLocks noChangeArrowheads="1"/>
          </p:cNvSpPr>
          <p:nvPr/>
        </p:nvSpPr>
        <p:spPr bwMode="auto">
          <a:xfrm>
            <a:off x="685800" y="4409449"/>
            <a:ext cx="245131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Consider the </a:t>
            </a:r>
            <a:br>
              <a:rPr lang="en-US" altLang="en-US" b="1" dirty="0">
                <a:solidFill>
                  <a:schemeClr val="tx1"/>
                </a:solidFill>
                <a:latin typeface="Verdana" panose="020B0604030504040204" pitchFamily="34" charset="0"/>
              </a:rPr>
            </a:br>
            <a:r>
              <a:rPr lang="en-US" alt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target audience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of these sites.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017588"/>
            <a:ext cx="4691063" cy="2511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950" y="3662363"/>
            <a:ext cx="4691063" cy="25098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318125" y="1626282"/>
            <a:ext cx="3203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>
                    <a:satMod val="13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Overall Design Is Related </a:t>
            </a:r>
            <a:r>
              <a:rPr lang="en-US" sz="2000" b="1" dirty="0" smtClean="0">
                <a:solidFill>
                  <a:schemeClr val="tx2">
                    <a:satMod val="13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</a:t>
            </a:r>
            <a:r>
              <a:rPr lang="en-US" sz="2000" b="1" dirty="0">
                <a:solidFill>
                  <a:schemeClr val="tx2">
                    <a:satMod val="13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Site </a:t>
            </a:r>
            <a:r>
              <a:rPr lang="en-US" sz="2000" b="1" dirty="0" smtClean="0">
                <a:solidFill>
                  <a:schemeClr val="tx2">
                    <a:satMod val="13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Purpose</a:t>
            </a:r>
            <a:endParaRPr lang="en-US" sz="2000" b="1" dirty="0">
              <a:solidFill>
                <a:schemeClr val="tx2">
                  <a:satMod val="13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4762" y="730198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006386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94277"/>
            <a:ext cx="7543800" cy="858838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Website  Organization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524000"/>
            <a:ext cx="5181600" cy="2608263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cs typeface="Times New Roman" panose="02020603050405020304" pitchFamily="18" charset="0"/>
              </a:rPr>
              <a:t>Hierarchical</a:t>
            </a:r>
          </a:p>
          <a:p>
            <a:pPr eaLnBrk="1" hangingPunct="1"/>
            <a:r>
              <a:rPr lang="en-US" altLang="en-US" sz="3200" smtClean="0">
                <a:cs typeface="Times New Roman" panose="02020603050405020304" pitchFamily="18" charset="0"/>
              </a:rPr>
              <a:t>Linear</a:t>
            </a:r>
          </a:p>
          <a:p>
            <a:pPr eaLnBrk="1" hangingPunct="1"/>
            <a:r>
              <a:rPr lang="en-US" altLang="en-US" sz="3200" smtClean="0">
                <a:cs typeface="Times New Roman" panose="02020603050405020304" pitchFamily="18" charset="0"/>
              </a:rPr>
              <a:t>Random </a:t>
            </a:r>
            <a:r>
              <a:rPr lang="en-US" altLang="en-US" smtClean="0">
                <a:cs typeface="Times New Roman" panose="02020603050405020304" pitchFamily="18" charset="0"/>
              </a:rPr>
              <a:t/>
            </a:r>
            <a:br>
              <a:rPr lang="en-US" altLang="en-US" smtClean="0">
                <a:cs typeface="Times New Roman" panose="02020603050405020304" pitchFamily="18" charset="0"/>
              </a:rPr>
            </a:br>
            <a:r>
              <a:rPr lang="en-US" altLang="en-US" sz="2400" i="1" smtClean="0">
                <a:cs typeface="Times New Roman" panose="02020603050405020304" pitchFamily="18" charset="0"/>
              </a:rPr>
              <a:t>(sometimes called Web Organization)</a:t>
            </a:r>
            <a:endParaRPr lang="en-US" altLang="en-US" i="1" smtClean="0">
              <a:cs typeface="Times New Roman" panose="02020603050405020304" pitchFamily="18" charset="0"/>
            </a:endParaRP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B0AF284-73E2-4281-9535-2B65E206AAC3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-533400" y="4203700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/>
              <a:t>Designing an enterprise site is typically a team project.</a:t>
            </a:r>
          </a:p>
        </p:txBody>
      </p:sp>
      <p:sp>
        <p:nvSpPr>
          <p:cNvPr id="16390" name="Rectangle 1"/>
          <p:cNvSpPr>
            <a:spLocks noChangeArrowheads="1"/>
          </p:cNvSpPr>
          <p:nvPr/>
        </p:nvSpPr>
        <p:spPr bwMode="auto">
          <a:xfrm>
            <a:off x="609600" y="4956175"/>
            <a:ext cx="84582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-may meet in a room with a pad of post-it notes and a white board </a:t>
            </a:r>
          </a:p>
          <a:p>
            <a:r>
              <a:rPr lang="en-US" altLang="en-US"/>
              <a:t>-write down the main titles or topics for the site </a:t>
            </a:r>
          </a:p>
          <a:p>
            <a:r>
              <a:rPr lang="en-US" altLang="en-US"/>
              <a:t>-arrange / rearrange until there is consensus for the site structure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34920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53541"/>
            <a:ext cx="7510463" cy="950912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70C0"/>
                </a:solidFill>
              </a:rPr>
              <a:t>Hierarchical Organization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828800"/>
            <a:ext cx="8153400" cy="4038600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cs typeface="Times New Roman" panose="02020603050405020304" pitchFamily="18" charset="0"/>
              </a:rPr>
              <a:t>A clearly defined home page </a:t>
            </a:r>
          </a:p>
          <a:p>
            <a:pPr eaLnBrk="1" hangingPunct="1"/>
            <a:r>
              <a:rPr lang="en-US" altLang="en-US" sz="2800" dirty="0" smtClean="0">
                <a:cs typeface="Times New Roman" panose="02020603050405020304" pitchFamily="18" charset="0"/>
              </a:rPr>
              <a:t>Navigation links to major site sections</a:t>
            </a:r>
          </a:p>
          <a:p>
            <a:pPr eaLnBrk="1" hangingPunct="1"/>
            <a:r>
              <a:rPr lang="en-US" altLang="en-US" sz="2800" dirty="0" smtClean="0">
                <a:cs typeface="Times New Roman" panose="02020603050405020304" pitchFamily="18" charset="0"/>
              </a:rPr>
              <a:t>Often used for commercial and corporate websites</a:t>
            </a:r>
          </a:p>
          <a:p>
            <a:pPr eaLnBrk="1" hangingPunct="1">
              <a:buFontTx/>
              <a:buNone/>
            </a:pPr>
            <a:endParaRPr lang="en-US" altLang="en-US" dirty="0" smtClean="0">
              <a:cs typeface="Times New Roman" panose="02020603050405020304" pitchFamily="18" charset="0"/>
            </a:endParaRPr>
          </a:p>
        </p:txBody>
      </p:sp>
      <p:sp>
        <p:nvSpPr>
          <p:cNvPr id="1843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2054C8F-1015-4987-91ED-EC51514076B6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19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7" name="Rectangle 6"/>
          <p:cNvSpPr>
            <a:spLocks noChangeArrowheads="1"/>
          </p:cNvSpPr>
          <p:nvPr/>
        </p:nvSpPr>
        <p:spPr bwMode="auto">
          <a:xfrm>
            <a:off x="3519488" y="26003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8438" name="Picture 2" descr="Figure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02063"/>
            <a:ext cx="5013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54958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5411519" y="228600"/>
            <a:ext cx="3170238" cy="731863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Image Link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699511" y="1959512"/>
            <a:ext cx="7848600" cy="803275"/>
          </a:xfrm>
        </p:spPr>
        <p:txBody>
          <a:bodyPr rtlCol="0">
            <a:normAutofit lnSpcReduction="10000"/>
          </a:bodyPr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 create an image hyperlink use an anchor element to contain an image element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5760" indent="-283464" eaLnBrk="1" fontAlgn="auto" hangingPunct="1">
              <a:spcAft>
                <a:spcPts val="0"/>
              </a:spcAft>
              <a:buFontTx/>
              <a:buNone/>
              <a:defRPr/>
            </a:pPr>
            <a:endPara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65760" indent="-283464" eaLnBrk="1" fontAlgn="auto" hangingPunct="1">
              <a:spcAft>
                <a:spcPts val="0"/>
              </a:spcAft>
              <a:buFontTx/>
              <a:buNone/>
              <a:defRPr/>
            </a:pPr>
            <a:endPara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65760" indent="-283464" eaLnBrk="1" fontAlgn="auto" hangingPunct="1">
              <a:spcAft>
                <a:spcPts val="0"/>
              </a:spcAft>
              <a:buFontTx/>
              <a:buNone/>
              <a:defRPr/>
            </a:pPr>
            <a:endPara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15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69686A8-AA5D-431C-A89C-A189E31A66AC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704" name="Text Box 6"/>
          <p:cNvSpPr txBox="1">
            <a:spLocks noChangeArrowheads="1"/>
          </p:cNvSpPr>
          <p:nvPr/>
        </p:nvSpPr>
        <p:spPr bwMode="auto">
          <a:xfrm>
            <a:off x="415925" y="2971800"/>
            <a:ext cx="8139113" cy="1066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sz="3200" b="1" dirty="0" smtClean="0">
                <a:cs typeface="Times New Roman" pitchFamily="18" charset="0"/>
              </a:rPr>
              <a:t>&lt;a href="index.html"&gt;&lt;</a:t>
            </a:r>
            <a:r>
              <a:rPr lang="en-US" sz="3200" b="1" dirty="0" err="1" smtClean="0">
                <a:cs typeface="Times New Roman" pitchFamily="18" charset="0"/>
              </a:rPr>
              <a:t>img</a:t>
            </a:r>
            <a:r>
              <a:rPr lang="en-US" sz="3200" b="1" dirty="0" smtClean="0">
                <a:cs typeface="Times New Roman" pitchFamily="18" charset="0"/>
              </a:rPr>
              <a:t> </a:t>
            </a:r>
            <a:r>
              <a:rPr lang="en-US" sz="3200" b="1" dirty="0" err="1" smtClean="0">
                <a:cs typeface="Times New Roman" pitchFamily="18" charset="0"/>
              </a:rPr>
              <a:t>src</a:t>
            </a:r>
            <a:r>
              <a:rPr lang="en-US" sz="3200" b="1" dirty="0" smtClean="0">
                <a:cs typeface="Times New Roman" pitchFamily="18" charset="0"/>
              </a:rPr>
              <a:t>="home.gif" </a:t>
            </a:r>
            <a:br>
              <a:rPr lang="en-US" sz="3200" b="1" dirty="0" smtClean="0">
                <a:cs typeface="Times New Roman" pitchFamily="18" charset="0"/>
              </a:rPr>
            </a:br>
            <a:r>
              <a:rPr lang="en-US" sz="3200" b="1" dirty="0" smtClean="0">
                <a:cs typeface="Times New Roman" pitchFamily="18" charset="0"/>
              </a:rPr>
              <a:t>height="19" width="85" alt="Home"&gt;&lt;/a&gt;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77" name="Oval 4"/>
          <p:cNvSpPr>
            <a:spLocks noChangeArrowheads="1"/>
          </p:cNvSpPr>
          <p:nvPr/>
        </p:nvSpPr>
        <p:spPr bwMode="auto">
          <a:xfrm>
            <a:off x="914400" y="1069194"/>
            <a:ext cx="2514600" cy="685800"/>
          </a:xfrm>
          <a:prstGeom prst="ellipse">
            <a:avLst/>
          </a:prstGeom>
          <a:solidFill>
            <a:schemeClr val="hlink"/>
          </a:solidFill>
          <a:ln w="57150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2800" b="1" dirty="0">
                <a:latin typeface="Verdana" pitchFamily="34" charset="0"/>
              </a:rPr>
              <a:t>Home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99511" y="4202442"/>
            <a:ext cx="7848600" cy="189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 browsers automatically add a border to image links. 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Configure CSS to eliminate the border</a:t>
            </a:r>
            <a:b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img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{ border-style: none; }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65760" indent="-283464" eaLnBrk="1" fontAlgn="auto" hangingPunct="1">
              <a:spcAft>
                <a:spcPts val="0"/>
              </a:spcAft>
              <a:buFontTx/>
              <a:buNone/>
              <a:defRPr/>
            </a:pPr>
            <a:endPara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65760" indent="-283464" eaLnBrk="1" fontAlgn="auto" hangingPunct="1">
              <a:spcAft>
                <a:spcPts val="0"/>
              </a:spcAft>
              <a:buFontTx/>
              <a:buNone/>
              <a:defRPr/>
            </a:pPr>
            <a:endPara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65760" indent="-283464" eaLnBrk="1" fontAlgn="auto" hangingPunct="1">
              <a:spcAft>
                <a:spcPts val="0"/>
              </a:spcAft>
              <a:buFontTx/>
              <a:buNone/>
              <a:defRPr/>
            </a:pPr>
            <a:endParaRPr lang="en-US" sz="1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801329" y="155345"/>
            <a:ext cx="8229600" cy="782638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Hierarchical Pitfall -- TOO Shallow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3962400"/>
            <a:ext cx="8915400" cy="2286000"/>
          </a:xfrm>
          <a:solidFill>
            <a:srgbClr val="EAEAEA"/>
          </a:solidFill>
        </p:spPr>
        <p:txBody>
          <a:bodyPr/>
          <a:lstStyle/>
          <a:p>
            <a:pPr indent="-273050" eaLnBrk="1" hangingPunct="1">
              <a:spcAft>
                <a:spcPct val="0"/>
              </a:spcAft>
            </a:pPr>
            <a:r>
              <a:rPr lang="en-US" altLang="en-US" smtClean="0">
                <a:solidFill>
                  <a:schemeClr val="tx1"/>
                </a:solidFill>
              </a:rPr>
              <a:t>Be careful that the organization is not too shallow.</a:t>
            </a:r>
          </a:p>
          <a:p>
            <a:pPr lvl="1" indent="-273050" eaLnBrk="1" hangingPunct="1">
              <a:spcAft>
                <a:spcPct val="0"/>
              </a:spcAft>
            </a:pPr>
            <a:r>
              <a:rPr lang="en-US" altLang="en-US" smtClean="0">
                <a:solidFill>
                  <a:schemeClr val="tx1"/>
                </a:solidFill>
              </a:rPr>
              <a:t>Too many choices </a:t>
            </a:r>
            <a:r>
              <a:rPr lang="en-US" altLang="en-US" smtClean="0">
                <a:solidFill>
                  <a:schemeClr val="tx1"/>
                </a:solidFill>
                <a:sym typeface="Wingdings" panose="05000000000000000000" pitchFamily="2" charset="2"/>
              </a:rPr>
              <a:t> a</a:t>
            </a:r>
            <a:r>
              <a:rPr lang="en-US" altLang="en-US" smtClean="0">
                <a:solidFill>
                  <a:schemeClr val="tx1"/>
                </a:solidFill>
              </a:rPr>
              <a:t> confusing and less usable web site</a:t>
            </a:r>
          </a:p>
          <a:p>
            <a:pPr lvl="1" indent="-273050" eaLnBrk="1" hangingPunct="1">
              <a:spcAft>
                <a:spcPct val="0"/>
              </a:spcAft>
            </a:pPr>
            <a:r>
              <a:rPr lang="en-US" altLang="en-US" smtClean="0">
                <a:solidFill>
                  <a:schemeClr val="tx1"/>
                </a:solidFill>
              </a:rPr>
              <a:t>Information Chunking</a:t>
            </a:r>
          </a:p>
          <a:p>
            <a:pPr lvl="2" indent="-273050" eaLnBrk="1" hangingPunct="1">
              <a:spcAft>
                <a:spcPct val="0"/>
              </a:spcAft>
            </a:pPr>
            <a:r>
              <a:rPr lang="en-US" altLang="en-US" sz="1600" smtClean="0">
                <a:solidFill>
                  <a:schemeClr val="tx1"/>
                </a:solidFill>
              </a:rPr>
              <a:t>Research by Nelson Cowan: adults typically can keep about four items or chunks of items in short-term memory (</a:t>
            </a:r>
            <a:r>
              <a:rPr lang="en-US" altLang="en-US" sz="1600" smtClean="0">
                <a:solidFill>
                  <a:schemeClr val="tx1"/>
                </a:solidFill>
                <a:hlinkClick r:id="rId3"/>
              </a:rPr>
              <a:t>http://www.ncbi.nlm.nih.gov/pmc/articles/PMC2864034/</a:t>
            </a:r>
            <a:r>
              <a:rPr lang="en-US" altLang="en-US" sz="1600" smtClean="0">
                <a:solidFill>
                  <a:schemeClr val="tx1"/>
                </a:solidFill>
              </a:rPr>
              <a:t>)</a:t>
            </a:r>
          </a:p>
          <a:p>
            <a:pPr lvl="1" indent="-273050" eaLnBrk="1" hangingPunct="1">
              <a:spcAft>
                <a:spcPct val="0"/>
              </a:spcAft>
            </a:pPr>
            <a:r>
              <a:rPr lang="en-US" altLang="en-US" smtClean="0">
                <a:solidFill>
                  <a:schemeClr val="tx1"/>
                </a:solidFill>
              </a:rPr>
              <a:t>Be aware of the number of major navigation links</a:t>
            </a:r>
          </a:p>
          <a:p>
            <a:pPr lvl="1" indent="-273050" eaLnBrk="1" hangingPunct="1">
              <a:spcAft>
                <a:spcPct val="0"/>
              </a:spcAft>
            </a:pPr>
            <a:r>
              <a:rPr lang="en-US" altLang="en-US" smtClean="0">
                <a:solidFill>
                  <a:schemeClr val="tx1"/>
                </a:solidFill>
              </a:rPr>
              <a:t>Group navigation links visually into groups with no more than about four links.</a:t>
            </a:r>
            <a:endParaRPr lang="en-US" altLang="en-US" sz="2800" smtClean="0">
              <a:solidFill>
                <a:schemeClr val="tx1"/>
              </a:solidFill>
            </a:endParaRPr>
          </a:p>
        </p:txBody>
      </p:sp>
      <p:sp>
        <p:nvSpPr>
          <p:cNvPr id="20484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70C6B9B-9581-4B4E-A2B8-2525B78B7057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20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485" name="Rectangle 68"/>
          <p:cNvSpPr>
            <a:spLocks noChangeArrowheads="1"/>
          </p:cNvSpPr>
          <p:nvPr/>
        </p:nvSpPr>
        <p:spPr bwMode="auto">
          <a:xfrm>
            <a:off x="1828800" y="2314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0486" name="Picture 2" descr="Figure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377950"/>
            <a:ext cx="79248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41258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2069690" y="42864"/>
            <a:ext cx="6869523" cy="9906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Hierarchical Pitfall -- TOO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 Deep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300413" y="1893888"/>
            <a:ext cx="5638800" cy="4038600"/>
          </a:xfrm>
        </p:spPr>
        <p:txBody>
          <a:bodyPr/>
          <a:lstStyle/>
          <a:p>
            <a:pPr marL="365125" indent="-282575" eaLnBrk="1" hangingPunct="1">
              <a:buFont typeface="Wingdings 2" panose="05020102010507070707" pitchFamily="18" charset="2"/>
              <a:buChar char=""/>
            </a:pPr>
            <a:r>
              <a:rPr lang="en-US" altLang="en-US" sz="2800" smtClean="0"/>
              <a:t>Be careful that the organization is not too deep.</a:t>
            </a:r>
            <a:br>
              <a:rPr lang="en-US" altLang="en-US" sz="2800" smtClean="0"/>
            </a:br>
            <a:endParaRPr lang="en-US" altLang="en-US" sz="2800" smtClean="0"/>
          </a:p>
          <a:p>
            <a:pPr marL="639763" lvl="1" indent="-236538" eaLnBrk="1" hangingPunct="1">
              <a:buFont typeface="Verdana" panose="020B0604030504040204" pitchFamily="34" charset="0"/>
              <a:buChar char="◦"/>
            </a:pPr>
            <a:r>
              <a:rPr lang="en-US" altLang="en-US" sz="2400" smtClean="0"/>
              <a:t>This results in many “clicks” needed to drill down to the needed page.</a:t>
            </a:r>
            <a:br>
              <a:rPr lang="en-US" altLang="en-US" sz="2400" smtClean="0"/>
            </a:br>
            <a:endParaRPr lang="en-US" altLang="en-US" sz="2400" smtClean="0"/>
          </a:p>
          <a:p>
            <a:pPr marL="639763" lvl="1" indent="-236538" eaLnBrk="1" hangingPunct="1">
              <a:buFont typeface="Verdana" panose="020B0604030504040204" pitchFamily="34" charset="0"/>
              <a:buChar char="◦"/>
            </a:pPr>
            <a:r>
              <a:rPr lang="en-US" altLang="en-US" sz="2400" smtClean="0"/>
              <a:t>User Interface “Three Click Rule”</a:t>
            </a:r>
          </a:p>
          <a:p>
            <a:pPr marL="885825" lvl="2" eaLnBrk="1" hangingPunct="1">
              <a:buFont typeface="Wingdings 2" panose="05020102010507070707" pitchFamily="18" charset="2"/>
              <a:buChar char=""/>
            </a:pPr>
            <a:r>
              <a:rPr lang="en-US" altLang="en-US" sz="2000" smtClean="0">
                <a:cs typeface="Times New Roman" panose="02020603050405020304" pitchFamily="18" charset="0"/>
              </a:rPr>
              <a:t>A web page visitor should be able to get from any page on your site to any other page on your site with a maximum of three hyperlinks. </a:t>
            </a:r>
            <a:endParaRPr lang="en-US" altLang="en-US" sz="2000" smtClean="0"/>
          </a:p>
        </p:txBody>
      </p:sp>
      <p:sp>
        <p:nvSpPr>
          <p:cNvPr id="22532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D860F31-D78E-4A50-ACB7-73D10A5CBABC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21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3086100" y="1185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534" name="Picture 2" descr="Figure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447800"/>
            <a:ext cx="2657475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0" y="1143001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72061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830775" y="0"/>
            <a:ext cx="7543800" cy="854332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70C0"/>
                </a:solidFill>
              </a:rPr>
              <a:t>Linear Organization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409700" y="3657600"/>
            <a:ext cx="6248400" cy="2057400"/>
          </a:xfrm>
        </p:spPr>
        <p:txBody>
          <a:bodyPr/>
          <a:lstStyle/>
          <a:p>
            <a:pPr eaLnBrk="1" hangingPunct="1"/>
            <a:r>
              <a:rPr lang="en-US" altLang="en-US" sz="2800" smtClean="0">
                <a:cs typeface="Times New Roman" panose="02020603050405020304" pitchFamily="18" charset="0"/>
              </a:rPr>
              <a:t>A series of pages that provide a tutorial, tour, or presentation.</a:t>
            </a:r>
          </a:p>
          <a:p>
            <a:pPr eaLnBrk="1" hangingPunct="1"/>
            <a:r>
              <a:rPr lang="en-US" altLang="en-US" sz="2800" smtClean="0">
                <a:cs typeface="Times New Roman" panose="02020603050405020304" pitchFamily="18" charset="0"/>
              </a:rPr>
              <a:t>Sequential viewing</a:t>
            </a:r>
            <a:endParaRPr lang="en-US" altLang="en-US" sz="2400" smtClean="0"/>
          </a:p>
        </p:txBody>
      </p:sp>
      <p:sp>
        <p:nvSpPr>
          <p:cNvPr id="2458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8BA7B41-936D-48B2-A012-7F286B6BD757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22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2" name="Rectangle 7"/>
          <p:cNvSpPr>
            <a:spLocks noChangeArrowheads="1"/>
          </p:cNvSpPr>
          <p:nvPr/>
        </p:nvSpPr>
        <p:spPr bwMode="auto">
          <a:xfrm>
            <a:off x="1914525" y="28670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4583" name="Picture 2" descr="Figure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830738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522318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1350963" y="-28575"/>
            <a:ext cx="7772400" cy="942975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70C0"/>
                </a:solidFill>
              </a:rPr>
              <a:t>Random Organization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6096000" cy="4859338"/>
          </a:xfrm>
        </p:spPr>
        <p:txBody>
          <a:bodyPr/>
          <a:lstStyle/>
          <a:p>
            <a:pPr marL="365125" indent="-282575" eaLnBrk="1" hangingPunct="1">
              <a:buFont typeface="Wingdings 2" panose="05020102010507070707" pitchFamily="18" charset="2"/>
              <a:buChar char=""/>
            </a:pPr>
            <a:r>
              <a:rPr lang="en-US" altLang="en-US" sz="2800" dirty="0" smtClean="0">
                <a:cs typeface="Times New Roman" panose="02020603050405020304" pitchFamily="18" charset="0"/>
              </a:rPr>
              <a:t>Sometimes called “Web” Organization</a:t>
            </a:r>
            <a:br>
              <a:rPr lang="en-US" altLang="en-US" sz="2800" dirty="0" smtClean="0">
                <a:cs typeface="Times New Roman" panose="02020603050405020304" pitchFamily="18" charset="0"/>
              </a:rPr>
            </a:br>
            <a:endParaRPr lang="en-US" altLang="en-US" sz="2800" dirty="0" smtClean="0">
              <a:cs typeface="Times New Roman" panose="02020603050405020304" pitchFamily="18" charset="0"/>
            </a:endParaRPr>
          </a:p>
          <a:p>
            <a:pPr marL="365125" indent="-282575" eaLnBrk="1" hangingPunct="1">
              <a:buFont typeface="Wingdings 2" panose="05020102010507070707" pitchFamily="18" charset="2"/>
              <a:buChar char=""/>
            </a:pPr>
            <a:r>
              <a:rPr lang="en-US" altLang="en-US" sz="2800" dirty="0" smtClean="0">
                <a:cs typeface="Times New Roman" panose="02020603050405020304" pitchFamily="18" charset="0"/>
              </a:rPr>
              <a:t>Usually there is no clear path through the site</a:t>
            </a:r>
            <a:br>
              <a:rPr lang="en-US" altLang="en-US" sz="2800" dirty="0" smtClean="0">
                <a:cs typeface="Times New Roman" panose="02020603050405020304" pitchFamily="18" charset="0"/>
              </a:rPr>
            </a:br>
            <a:endParaRPr lang="en-US" altLang="en-US" sz="2800" dirty="0" smtClean="0">
              <a:cs typeface="Times New Roman" panose="02020603050405020304" pitchFamily="18" charset="0"/>
            </a:endParaRPr>
          </a:p>
          <a:p>
            <a:pPr marL="365125" indent="-282575" eaLnBrk="1" hangingPunct="1">
              <a:buFont typeface="Wingdings 2" panose="05020102010507070707" pitchFamily="18" charset="2"/>
              <a:buChar char=""/>
            </a:pPr>
            <a:r>
              <a:rPr lang="en-US" altLang="en-US" sz="2800" dirty="0" smtClean="0">
                <a:cs typeface="Times New Roman" panose="02020603050405020304" pitchFamily="18" charset="0"/>
              </a:rPr>
              <a:t>May be used with artistic or concept sites where the intent is to be different and original</a:t>
            </a:r>
            <a:br>
              <a:rPr lang="en-US" altLang="en-US" sz="2800" dirty="0" smtClean="0">
                <a:cs typeface="Times New Roman" panose="02020603050405020304" pitchFamily="18" charset="0"/>
              </a:rPr>
            </a:br>
            <a:endParaRPr lang="en-US" altLang="en-US" sz="2800" dirty="0" smtClean="0">
              <a:cs typeface="Times New Roman" panose="02020603050405020304" pitchFamily="18" charset="0"/>
            </a:endParaRPr>
          </a:p>
          <a:p>
            <a:pPr marL="365125" indent="-282575" eaLnBrk="1" hangingPunct="1">
              <a:buFont typeface="Wingdings 2" panose="05020102010507070707" pitchFamily="18" charset="2"/>
              <a:buChar char=""/>
            </a:pPr>
            <a:r>
              <a:rPr lang="en-US" altLang="en-US" sz="2800" b="1" dirty="0" smtClean="0">
                <a:cs typeface="Times New Roman" panose="02020603050405020304" pitchFamily="18" charset="0"/>
              </a:rPr>
              <a:t>Not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 typically used for commercial sites.</a:t>
            </a:r>
          </a:p>
        </p:txBody>
      </p:sp>
      <p:sp>
        <p:nvSpPr>
          <p:cNvPr id="26628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627A65-F68B-497B-9BAB-5C24221081BE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23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29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26631" name="Rectangle 9"/>
          <p:cNvSpPr>
            <a:spLocks noChangeArrowheads="1"/>
          </p:cNvSpPr>
          <p:nvPr/>
        </p:nvSpPr>
        <p:spPr bwMode="auto">
          <a:xfrm>
            <a:off x="3671888" y="2533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2514" name="Picture 2" descr="Figure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2138363"/>
            <a:ext cx="2454275" cy="190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3117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3836988" y="187326"/>
            <a:ext cx="4572000" cy="6096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Design Principles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89050"/>
            <a:ext cx="3817938" cy="5416550"/>
          </a:xfrm>
        </p:spPr>
        <p:txBody>
          <a:bodyPr rtlCol="0">
            <a:normAutofit fontScale="92500" lnSpcReduction="20000"/>
          </a:bodyPr>
          <a:lstStyle/>
          <a:p>
            <a:pPr marL="91440" indent="-91440" eaLnBrk="1" fontAlgn="auto" hangingPunct="1">
              <a:defRPr/>
            </a:pPr>
            <a:r>
              <a:rPr lang="en-US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Repetition</a:t>
            </a:r>
          </a:p>
          <a:p>
            <a:pPr marL="384048" lvl="1" indent="-182880" eaLnBrk="1" fontAlgn="auto" hangingPunct="1"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Repeat visual elements </a:t>
            </a:r>
            <a:b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throughout design</a:t>
            </a:r>
          </a:p>
          <a:p>
            <a:pPr marL="568198" lvl="2" indent="-182880" eaLnBrk="1" fontAlgn="auto" hangingPunct="1">
              <a:defRPr/>
            </a:pP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color, shape, font, images</a:t>
            </a:r>
          </a:p>
          <a:p>
            <a:pPr marL="91440" indent="-91440" eaLnBrk="1" fontAlgn="auto" hangingPunct="1">
              <a:defRPr/>
            </a:pPr>
            <a:r>
              <a:rPr lang="en-US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Contrast</a:t>
            </a:r>
          </a:p>
          <a:p>
            <a:pPr marL="384048" lvl="1" indent="-182880" eaLnBrk="1" fontAlgn="auto" hangingPunct="1"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 visual excitement </a:t>
            </a:r>
            <a:b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 draw attention</a:t>
            </a:r>
          </a:p>
          <a:p>
            <a:pPr marL="568198" lvl="2" indent="-182880" eaLnBrk="1" fontAlgn="auto" hangingPunct="1">
              <a:defRPr/>
            </a:pP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between background color and text</a:t>
            </a:r>
          </a:p>
          <a:p>
            <a:pPr marL="91440" indent="-91440" eaLnBrk="1" fontAlgn="auto" hangingPunct="1">
              <a:defRPr/>
            </a:pPr>
            <a:r>
              <a:rPr lang="en-US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Proximity</a:t>
            </a:r>
          </a:p>
          <a:p>
            <a:pPr marL="384048" lvl="1" indent="-182880" eaLnBrk="1" fontAlgn="auto" hangingPunct="1"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Group related items</a:t>
            </a:r>
            <a:endParaRPr lang="en-US" alt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eaLnBrk="1" fontAlgn="auto" hangingPunct="1">
              <a:defRPr/>
            </a:pPr>
            <a:r>
              <a:rPr lang="en-US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Alignment</a:t>
            </a:r>
          </a:p>
          <a:p>
            <a:pPr marL="384048" lvl="1" indent="-182880" eaLnBrk="1" fontAlgn="auto" hangingPunct="1"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Align elements to create </a:t>
            </a:r>
            <a:b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 unity</a:t>
            </a:r>
          </a:p>
          <a:p>
            <a:pPr marL="568198" lvl="2" indent="-182880" eaLnBrk="1" fontAlgn="auto" hangingPunct="1">
              <a:defRPr/>
            </a:pP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columns of equal height</a:t>
            </a:r>
          </a:p>
          <a:p>
            <a:pPr marL="568198" lvl="2" indent="-182880" eaLnBrk="1" fontAlgn="auto" hangingPunct="1">
              <a:defRPr/>
            </a:pPr>
            <a:r>
              <a:rPr lang="en-US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could use vertical or horizontal alignment</a:t>
            </a:r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B7B54B4-1D3B-4F01-A4DB-D9565F8A9D39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24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2534" name="Picture 6" descr="C:\Users\DrMorris\Documents\0WDF7E\Figures\Chapter5\Figure5.8.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1289050"/>
            <a:ext cx="4457700" cy="36337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870937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4153" y="1041401"/>
            <a:ext cx="86868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96875"/>
            <a:ext cx="7739063" cy="754063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Design for </a:t>
            </a:r>
            <a:r>
              <a:rPr lang="en-US" dirty="0" smtClean="0">
                <a:solidFill>
                  <a:srgbClr val="0070C0"/>
                </a:solidFill>
              </a:rPr>
              <a:t>Accessibility</a:t>
            </a: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satMod val="130000"/>
                  </a:schemeClr>
                </a:solidFill>
              </a:rPr>
            </a:br>
            <a:endParaRPr lang="en-US" sz="3200" dirty="0" smtClean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514475"/>
            <a:ext cx="8686800" cy="5046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2336" lvl="1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0070C0"/>
                </a:solidFill>
              </a:rPr>
              <a:t>1.  P</a:t>
            </a:r>
            <a:r>
              <a:rPr lang="en-US" dirty="0">
                <a:solidFill>
                  <a:srgbClr val="0070C0"/>
                </a:solidFill>
              </a:rPr>
              <a:t>erceivable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	*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see or hear</a:t>
            </a:r>
          </a:p>
          <a:p>
            <a:pPr marL="586486" lvl="2" eaLnBrk="1" fontAlgn="auto" hangingPunct="1">
              <a:spcAft>
                <a:spcPts val="0"/>
              </a:spcAft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*graphic or multimedia content available in a text format</a:t>
            </a:r>
          </a:p>
          <a:p>
            <a:pPr marL="402336" lvl="1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0070C0"/>
                </a:solidFill>
              </a:rPr>
              <a:t>2.  O</a:t>
            </a:r>
            <a:r>
              <a:rPr lang="en-US" dirty="0">
                <a:solidFill>
                  <a:srgbClr val="0070C0"/>
                </a:solidFill>
              </a:rPr>
              <a:t>perable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components </a:t>
            </a:r>
          </a:p>
          <a:p>
            <a:pPr marL="859536" lvl="2" eaLnBrk="1" fontAlgn="auto" hangingPunct="1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*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navigation,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other interactive 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features,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 be used with </a:t>
            </a:r>
          </a:p>
          <a:p>
            <a:pPr marL="859536" lvl="2" eaLnBrk="1" fontAlgn="auto" hangingPunct="1">
              <a:spcAft>
                <a:spcPts val="0"/>
              </a:spcAft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either a mouse or a keyboard</a:t>
            </a:r>
          </a:p>
          <a:p>
            <a:pPr marL="586486" lvl="2" eaLnBrk="1" fontAlgn="auto" hangingPunct="1">
              <a:spcAft>
                <a:spcPts val="0"/>
              </a:spcAft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*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avoid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"flashing" multimedia, which may cause a seizure</a:t>
            </a:r>
          </a:p>
          <a:p>
            <a:pPr marL="402336" lvl="1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0070C0"/>
                </a:solidFill>
              </a:rPr>
              <a:t>3.  U</a:t>
            </a:r>
            <a:r>
              <a:rPr lang="en-US" dirty="0">
                <a:solidFill>
                  <a:srgbClr val="0070C0"/>
                </a:solidFill>
              </a:rPr>
              <a:t>nderstandable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and controls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	*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read</a:t>
            </a:r>
          </a:p>
          <a:p>
            <a:pPr marL="586486" lvl="2" eaLnBrk="1" fontAlgn="auto" hangingPunct="1">
              <a:spcAft>
                <a:spcPts val="0"/>
              </a:spcAft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	*organized in a consistent manner</a:t>
            </a:r>
          </a:p>
          <a:p>
            <a:pPr marL="586486" lvl="2" eaLnBrk="1" fontAlgn="auto" hangingPunct="1">
              <a:spcAft>
                <a:spcPts val="0"/>
              </a:spcAft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*provides helpful error messages</a:t>
            </a:r>
          </a:p>
          <a:p>
            <a:pPr marL="402336" lvl="1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0070C0"/>
                </a:solidFill>
              </a:rPr>
              <a:t>4.  R</a:t>
            </a:r>
            <a:r>
              <a:rPr lang="en-US" dirty="0">
                <a:solidFill>
                  <a:srgbClr val="0070C0"/>
                </a:solidFill>
              </a:rPr>
              <a:t>obust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	*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should work with current and  future user agents, including </a:t>
            </a:r>
          </a:p>
          <a:p>
            <a:pPr marL="402336" lvl="1" eaLnBrk="1" fontAlgn="auto" hangingPunct="1">
              <a:spcAft>
                <a:spcPts val="0"/>
              </a:spcAft>
              <a:defRPr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assistive technologies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858838"/>
            <a:ext cx="647700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02336" lvl="1" eaLnBrk="1" fontAlgn="auto" hangingPunct="1">
              <a:spcAft>
                <a:spcPts val="0"/>
              </a:spcAft>
              <a:buFont typeface="Calibri" panose="020F0502020204030204" pitchFamily="34" charset="0"/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Four Principles (POUR)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7620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16878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34950"/>
            <a:ext cx="7772400" cy="67945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Writing for the Web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838632"/>
            <a:ext cx="7086600" cy="4191000"/>
          </a:xfrm>
        </p:spPr>
        <p:txBody>
          <a:bodyPr/>
          <a:lstStyle/>
          <a:p>
            <a:pPr eaLnBrk="1" hangingPunct="1"/>
            <a:r>
              <a:rPr lang="en-US" altLang="en-US" sz="3200" dirty="0" smtClean="0">
                <a:cs typeface="Times New Roman" panose="02020603050405020304" pitchFamily="18" charset="0"/>
              </a:rPr>
              <a:t>Avoid long blocks of text </a:t>
            </a:r>
          </a:p>
          <a:p>
            <a:pPr eaLnBrk="1" hangingPunct="1"/>
            <a:r>
              <a:rPr lang="en-US" altLang="en-US" sz="3200" dirty="0" smtClean="0">
                <a:cs typeface="Times New Roman" panose="02020603050405020304" pitchFamily="18" charset="0"/>
              </a:rPr>
              <a:t>Use bullet points </a:t>
            </a:r>
          </a:p>
          <a:p>
            <a:pPr eaLnBrk="1" hangingPunct="1"/>
            <a:r>
              <a:rPr lang="en-US" altLang="en-US" sz="3200" dirty="0" smtClean="0">
                <a:cs typeface="Times New Roman" panose="02020603050405020304" pitchFamily="18" charset="0"/>
              </a:rPr>
              <a:t>Use headings and subheadings</a:t>
            </a:r>
          </a:p>
          <a:p>
            <a:pPr eaLnBrk="1" hangingPunct="1"/>
            <a:r>
              <a:rPr lang="en-US" altLang="en-US" sz="3200" dirty="0" smtClean="0">
                <a:cs typeface="Times New Roman" panose="02020603050405020304" pitchFamily="18" charset="0"/>
              </a:rPr>
              <a:t>Use short paragraphs </a:t>
            </a:r>
          </a:p>
        </p:txBody>
      </p:sp>
      <p:sp>
        <p:nvSpPr>
          <p:cNvPr id="32772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B774C76-D0E9-4EF3-B8D2-0B47D5340190}" type="slidenum">
              <a:rPr lang="en-US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26</a:t>
            </a:fld>
            <a:endParaRPr lang="en-US" altLang="en-US" sz="1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3557588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36004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79" name="Rectangle 10"/>
          <p:cNvSpPr>
            <a:spLocks noChangeArrowheads="1"/>
          </p:cNvSpPr>
          <p:nvPr/>
        </p:nvSpPr>
        <p:spPr bwMode="auto">
          <a:xfrm>
            <a:off x="3681413" y="2662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0" name="Rectangle 11"/>
          <p:cNvSpPr>
            <a:spLocks noChangeArrowheads="1"/>
          </p:cNvSpPr>
          <p:nvPr/>
        </p:nvSpPr>
        <p:spPr bwMode="auto">
          <a:xfrm>
            <a:off x="3705225" y="3024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1" name="Rectangle 12"/>
          <p:cNvSpPr>
            <a:spLocks noChangeArrowheads="1"/>
          </p:cNvSpPr>
          <p:nvPr/>
        </p:nvSpPr>
        <p:spPr bwMode="auto">
          <a:xfrm>
            <a:off x="3790950" y="3081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782" name="Rectangle 15"/>
          <p:cNvSpPr>
            <a:spLocks noChangeArrowheads="1"/>
          </p:cNvSpPr>
          <p:nvPr/>
        </p:nvSpPr>
        <p:spPr bwMode="auto">
          <a:xfrm>
            <a:off x="3833813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0" y="10668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26392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69863"/>
            <a:ext cx="7772400" cy="744537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Design “Easy to Read” Text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524000"/>
            <a:ext cx="8229600" cy="4191000"/>
          </a:xfrm>
        </p:spPr>
        <p:txBody>
          <a:bodyPr/>
          <a:lstStyle/>
          <a:p>
            <a:pPr eaLnBrk="1" hangingPunct="1"/>
            <a:r>
              <a:rPr lang="en-US" altLang="en-US" sz="2800" smtClean="0">
                <a:cs typeface="Times New Roman" panose="02020603050405020304" pitchFamily="18" charset="0"/>
              </a:rPr>
              <a:t>Use common fonts:</a:t>
            </a:r>
          </a:p>
          <a:p>
            <a:pPr lvl="1" eaLnBrk="1" hangingPunct="1"/>
            <a:r>
              <a:rPr lang="en-US" altLang="en-US" sz="2400" smtClean="0">
                <a:cs typeface="Times New Roman" panose="02020603050405020304" pitchFamily="18" charset="0"/>
              </a:rPr>
              <a:t>Arial, Helvetica, Verdana, Times New Roman</a:t>
            </a:r>
            <a:br>
              <a:rPr lang="en-US" altLang="en-US" sz="2400" smtClean="0">
                <a:cs typeface="Times New Roman" panose="02020603050405020304" pitchFamily="18" charset="0"/>
              </a:rPr>
            </a:br>
            <a:endParaRPr lang="en-US" altLang="en-US" sz="800" smtClean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800" smtClean="0">
                <a:cs typeface="Times New Roman" panose="02020603050405020304" pitchFamily="18" charset="0"/>
              </a:rPr>
              <a:t>Use appropriate text size: </a:t>
            </a:r>
          </a:p>
          <a:p>
            <a:pPr lvl="1" eaLnBrk="1" hangingPunct="1"/>
            <a:r>
              <a:rPr lang="en-US" altLang="en-US" sz="2400" smtClean="0">
                <a:cs typeface="Times New Roman" panose="02020603050405020304" pitchFamily="18" charset="0"/>
              </a:rPr>
              <a:t>medium, 1em, 100%</a:t>
            </a:r>
          </a:p>
          <a:p>
            <a:pPr lvl="1" eaLnBrk="1" hangingPunct="1"/>
            <a:r>
              <a:rPr lang="en-US" altLang="en-US" sz="2400" smtClean="0">
                <a:cs typeface="Times New Roman" panose="02020603050405020304" pitchFamily="18" charset="0"/>
              </a:rPr>
              <a:t>be aware that fonts display smaller on a Mac than on a PC</a:t>
            </a:r>
          </a:p>
          <a:p>
            <a:pPr eaLnBrk="1" hangingPunct="1"/>
            <a:r>
              <a:rPr lang="en-US" altLang="en-US" sz="2600" smtClean="0">
                <a:cs typeface="Times New Roman" panose="02020603050405020304" pitchFamily="18" charset="0"/>
              </a:rPr>
              <a:t>Use </a:t>
            </a:r>
            <a:r>
              <a:rPr lang="en-US" altLang="en-US" sz="2600" b="1" smtClean="0">
                <a:cs typeface="Times New Roman" panose="02020603050405020304" pitchFamily="18" charset="0"/>
              </a:rPr>
              <a:t>bold</a:t>
            </a:r>
            <a:r>
              <a:rPr lang="en-US" altLang="en-US" sz="2600" smtClean="0">
                <a:cs typeface="Times New Roman" panose="02020603050405020304" pitchFamily="18" charset="0"/>
              </a:rPr>
              <a:t> or </a:t>
            </a:r>
            <a:r>
              <a:rPr lang="en-US" altLang="en-US" sz="2600" i="1" smtClean="0">
                <a:cs typeface="Times New Roman" panose="02020603050405020304" pitchFamily="18" charset="0"/>
              </a:rPr>
              <a:t>emphasis</a:t>
            </a:r>
            <a:r>
              <a:rPr lang="en-US" altLang="en-US" sz="2600" smtClean="0">
                <a:cs typeface="Times New Roman" panose="02020603050405020304" pitchFamily="18" charset="0"/>
              </a:rPr>
              <a:t> for </a:t>
            </a:r>
            <a:r>
              <a:rPr lang="en-US" altLang="en-US" sz="2600" u="sng" smtClean="0">
                <a:cs typeface="Times New Roman" panose="02020603050405020304" pitchFamily="18" charset="0"/>
              </a:rPr>
              <a:t>small bits </a:t>
            </a:r>
            <a:r>
              <a:rPr lang="en-US" altLang="en-US" sz="2600" smtClean="0">
                <a:cs typeface="Times New Roman" panose="02020603050405020304" pitchFamily="18" charset="0"/>
              </a:rPr>
              <a:t>of important text</a:t>
            </a:r>
            <a:br>
              <a:rPr lang="en-US" altLang="en-US" sz="2600" smtClean="0">
                <a:cs typeface="Times New Roman" panose="02020603050405020304" pitchFamily="18" charset="0"/>
              </a:rPr>
            </a:br>
            <a:endParaRPr lang="en-US" altLang="en-US" sz="1000" smtClean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800" smtClean="0">
                <a:cs typeface="Times New Roman" panose="02020603050405020304" pitchFamily="18" charset="0"/>
              </a:rPr>
              <a:t>Use strong contrast between text &amp; background </a:t>
            </a:r>
            <a:br>
              <a:rPr lang="en-US" altLang="en-US" sz="2800" smtClean="0">
                <a:cs typeface="Times New Roman" panose="02020603050405020304" pitchFamily="18" charset="0"/>
              </a:rPr>
            </a:br>
            <a:endParaRPr lang="en-US" altLang="en-US" sz="800" smtClean="0"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sz="2800" smtClean="0">
                <a:cs typeface="Times New Roman" panose="02020603050405020304" pitchFamily="18" charset="0"/>
              </a:rPr>
              <a:t>Use columns instead of wide areas of horizontal text 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B38FD62-F6A8-4C10-994A-63F414C1DEBA}" type="slidenum">
              <a:rPr lang="en-US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27</a:t>
            </a:fld>
            <a:endParaRPr lang="en-US" altLang="en-US" sz="1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1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2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4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36004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3681413" y="2662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3705225" y="3024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3790950" y="3081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3833813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1430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5847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42888"/>
            <a:ext cx="7772400" cy="642938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More Text Design Considerations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358775" y="1385888"/>
            <a:ext cx="7494588" cy="1504950"/>
          </a:xfrm>
        </p:spPr>
        <p:txBody>
          <a:bodyPr/>
          <a:lstStyle/>
          <a:p>
            <a:pPr marL="365125" indent="-282575" eaLnBrk="1" hangingPunct="1">
              <a:buFont typeface="Wingdings 2" panose="05020102010507070707" pitchFamily="18" charset="2"/>
              <a:buNone/>
            </a:pPr>
            <a:r>
              <a:rPr lang="en-US" altLang="en-US" sz="2800" smtClean="0">
                <a:cs typeface="Times New Roman" panose="02020603050405020304" pitchFamily="18" charset="0"/>
              </a:rPr>
              <a:t>	</a:t>
            </a:r>
            <a:r>
              <a:rPr lang="en-US" altLang="en-US" sz="2400" smtClean="0">
                <a:cs typeface="Times New Roman" panose="02020603050405020304" pitchFamily="18" charset="0"/>
              </a:rPr>
              <a:t/>
            </a:r>
            <a:br>
              <a:rPr lang="en-US" altLang="en-US" sz="2400" smtClean="0">
                <a:cs typeface="Times New Roman" panose="02020603050405020304" pitchFamily="18" charset="0"/>
              </a:rPr>
            </a:br>
            <a:endParaRPr lang="en-US" altLang="en-US" sz="2400" smtClean="0">
              <a:cs typeface="Times New Roman" panose="02020603050405020304" pitchFamily="18" charset="0"/>
            </a:endParaRPr>
          </a:p>
        </p:txBody>
      </p:sp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0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1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2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3" name="Rectangle 8"/>
          <p:cNvSpPr>
            <a:spLocks noChangeArrowheads="1"/>
          </p:cNvSpPr>
          <p:nvPr/>
        </p:nvSpPr>
        <p:spPr bwMode="auto">
          <a:xfrm>
            <a:off x="36004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4" name="Rectangle 9"/>
          <p:cNvSpPr>
            <a:spLocks noChangeArrowheads="1"/>
          </p:cNvSpPr>
          <p:nvPr/>
        </p:nvSpPr>
        <p:spPr bwMode="auto">
          <a:xfrm>
            <a:off x="3681413" y="2662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5" name="Rectangle 10"/>
          <p:cNvSpPr>
            <a:spLocks noChangeArrowheads="1"/>
          </p:cNvSpPr>
          <p:nvPr/>
        </p:nvSpPr>
        <p:spPr bwMode="auto">
          <a:xfrm>
            <a:off x="3705225" y="3024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6" name="Rectangle 11"/>
          <p:cNvSpPr>
            <a:spLocks noChangeArrowheads="1"/>
          </p:cNvSpPr>
          <p:nvPr/>
        </p:nvSpPr>
        <p:spPr bwMode="auto">
          <a:xfrm>
            <a:off x="3790950" y="3081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77" name="Rectangle 12"/>
          <p:cNvSpPr>
            <a:spLocks noChangeArrowheads="1"/>
          </p:cNvSpPr>
          <p:nvPr/>
        </p:nvSpPr>
        <p:spPr bwMode="auto">
          <a:xfrm>
            <a:off x="3833813" y="30384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74687" y="1385888"/>
            <a:ext cx="8251825" cy="427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en-US" sz="2800" dirty="0" smtClean="0">
                <a:cs typeface="Times New Roman" panose="02020603050405020304" pitchFamily="18" charset="0"/>
              </a:rPr>
              <a:t>Carefully choose text in hyperlinks </a:t>
            </a:r>
          </a:p>
          <a:p>
            <a:pPr lvl="1" eaLnBrk="1" hangingPunct="1">
              <a:defRPr/>
            </a:pPr>
            <a:r>
              <a:rPr lang="en-US" altLang="en-US" sz="2800" dirty="0" smtClean="0">
                <a:cs typeface="Times New Roman" panose="02020603050405020304" pitchFamily="18" charset="0"/>
              </a:rPr>
              <a:t>Avoid “click here”</a:t>
            </a:r>
          </a:p>
          <a:p>
            <a:pPr lvl="1" eaLnBrk="1" hangingPunct="1">
              <a:defRPr/>
            </a:pPr>
            <a:r>
              <a:rPr lang="en-US" altLang="en-US" sz="2800" dirty="0" smtClean="0">
                <a:cs typeface="Times New Roman" panose="02020603050405020304" pitchFamily="18" charset="0"/>
              </a:rPr>
              <a:t>Hyperlink key words or phrases, not entire sentences</a:t>
            </a:r>
            <a:br>
              <a:rPr lang="en-US" altLang="en-US" sz="2800" dirty="0" smtClean="0">
                <a:cs typeface="Times New Roman" panose="02020603050405020304" pitchFamily="18" charset="0"/>
              </a:rPr>
            </a:br>
            <a:endParaRPr lang="en-US" altLang="en-US" sz="1200" dirty="0" smtClean="0"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en-US" altLang="en-US" sz="2800" dirty="0" smtClean="0">
                <a:cs typeface="Times New Roman" panose="02020603050405020304" pitchFamily="18" charset="0"/>
              </a:rPr>
              <a:t>Match reading level &amp; writing style to your target audience</a:t>
            </a:r>
          </a:p>
          <a:p>
            <a:pPr eaLnBrk="1" hangingPunct="1">
              <a:defRPr/>
            </a:pPr>
            <a:r>
              <a:rPr lang="en-US" altLang="en-US" sz="2800" dirty="0" smtClean="0">
                <a:cs typeface="Times New Roman" panose="02020603050405020304" pitchFamily="18" charset="0"/>
              </a:rPr>
              <a:t>A paragraph of left-aligned text is easier to read than centered text</a:t>
            </a:r>
            <a:endParaRPr lang="en-US" altLang="en-US" sz="2400" dirty="0" smtClean="0">
              <a:cs typeface="Times New Roman" panose="02020603050405020304" pitchFamily="18" charset="0"/>
            </a:endParaRPr>
          </a:p>
          <a:p>
            <a:pPr marL="365125" indent="-282575" eaLnBrk="1" hangingPunct="1">
              <a:buFont typeface="Wingdings 2" panose="05020102010507070707" pitchFamily="18" charset="2"/>
              <a:buChar char=""/>
              <a:defRPr/>
            </a:pPr>
            <a:r>
              <a:rPr lang="en-US" altLang="en-US" sz="2800" dirty="0" err="1" smtClean="0">
                <a:cs typeface="Times New Roman" panose="02020603050405020304" pitchFamily="18" charset="0"/>
              </a:rPr>
              <a:t>Chek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cs typeface="Times New Roman" panose="02020603050405020304" pitchFamily="18" charset="0"/>
              </a:rPr>
              <a:t>yur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800" dirty="0" err="1" smtClean="0">
                <a:cs typeface="Times New Roman" panose="02020603050405020304" pitchFamily="18" charset="0"/>
              </a:rPr>
              <a:t>spellin</a:t>
            </a:r>
            <a:r>
              <a:rPr lang="en-US" altLang="en-US" sz="2800" dirty="0" smtClean="0">
                <a:cs typeface="Times New Roman" panose="02020603050405020304" pitchFamily="18" charset="0"/>
              </a:rPr>
              <a:t> (Check your spelling) visually as well as electronically (hour is a correct spelling, but incorrect in "… our home.")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45335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295400"/>
            <a:ext cx="86106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6513"/>
            <a:ext cx="8229600" cy="895349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Web Page Design Load Time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idx="1"/>
          </p:nvPr>
        </p:nvSpPr>
        <p:spPr>
          <a:xfrm>
            <a:off x="681038" y="1295400"/>
            <a:ext cx="7848600" cy="16002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Watch the load time of your pages</a:t>
            </a:r>
          </a:p>
          <a:p>
            <a:pPr eaLnBrk="1" hangingPunct="1"/>
            <a:r>
              <a:rPr lang="en-US" altLang="en-US" sz="2400" smtClean="0"/>
              <a:t>Try to limit web page document and associated media to under 60K on the home page</a:t>
            </a:r>
            <a:endParaRPr lang="en-US" altLang="en-US" sz="2800" smtClean="0"/>
          </a:p>
        </p:txBody>
      </p:sp>
      <p:sp>
        <p:nvSpPr>
          <p:cNvPr id="38918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9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0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1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2" name="Rectangle 10"/>
          <p:cNvSpPr>
            <a:spLocks noChangeArrowheads="1"/>
          </p:cNvSpPr>
          <p:nvPr/>
        </p:nvSpPr>
        <p:spPr bwMode="auto">
          <a:xfrm>
            <a:off x="3557588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23" name="Rectangle 12"/>
          <p:cNvSpPr>
            <a:spLocks noChangeArrowheads="1"/>
          </p:cNvSpPr>
          <p:nvPr/>
        </p:nvSpPr>
        <p:spPr bwMode="auto">
          <a:xfrm>
            <a:off x="1828800" y="15525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8924" name="Picture 12" descr="C:\Users\Terry\Documents\0wdf5ED\5th_Edition_Images\Chapter5\Figure5.2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2819400"/>
            <a:ext cx="73818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90833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0026"/>
            <a:ext cx="7772400" cy="7366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CSS3 opacity Property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419100" y="1800237"/>
            <a:ext cx="5181600" cy="2690814"/>
          </a:xfrm>
        </p:spPr>
        <p:txBody>
          <a:bodyPr rtlCol="0">
            <a:normAutofit/>
          </a:bodyPr>
          <a:lstStyle/>
          <a:p>
            <a:pPr marL="91440" indent="-91440" eaLnBrk="1" fontAlgn="auto" hangingPunct="1"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Opacity range:</a:t>
            </a:r>
          </a:p>
          <a:p>
            <a:pPr marL="384048" lvl="1" indent="-182880" eaLnBrk="1" fontAlgn="auto" hangingPunct="1"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Completely Transparent</a:t>
            </a:r>
          </a:p>
          <a:p>
            <a:pPr marL="384048" lvl="1" indent="-182880" eaLnBrk="1" fontAlgn="auto" hangingPunct="1"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Completely Opaque</a:t>
            </a:r>
            <a:b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horizontal offset, </a:t>
            </a:r>
            <a:b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vertical offset, blur radius,</a:t>
            </a:r>
            <a:b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valid color value</a:t>
            </a:r>
            <a:endParaRPr lang="en-US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10B521A-0B6C-4F29-94C3-986BC70DFF5C}" type="slidenum">
              <a:rPr lang="en-US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</a:t>
            </a:fld>
            <a:endParaRPr lang="en-US" altLang="en-US" sz="1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114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518" y="1797754"/>
            <a:ext cx="3725863" cy="324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8600" y="1162051"/>
            <a:ext cx="5562600" cy="488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-91440" eaLnBrk="1" fontAlgn="auto" hangingPunct="1"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Configure the </a:t>
            </a:r>
            <a:r>
              <a:rPr lang="en-US" altLang="en-US" sz="28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opacity</a:t>
            </a: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of the element</a:t>
            </a:r>
            <a:endParaRPr lang="en-US" altLang="en-US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4840212"/>
            <a:ext cx="5562600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-91440" eaLnBrk="1" fontAlgn="auto" hangingPunct="1"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Example:</a:t>
            </a:r>
          </a:p>
          <a:p>
            <a:pPr marL="91440" indent="-91440" eaLnBrk="1" fontAlgn="auto" hangingPunct="1">
              <a:spcBef>
                <a:spcPct val="0"/>
              </a:spcBef>
              <a:buFont typeface="Wingdings 2" panose="05020102010507070707" pitchFamily="18" charset="2"/>
              <a:buNone/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h1{ background-color: #</a:t>
            </a:r>
            <a:r>
              <a:rPr lang="en-US" alt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ffffff</a:t>
            </a:r>
            <a:r>
              <a:rPr lang="en-US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91440" indent="-91440" eaLnBrk="1" fontAlgn="auto" hangingPunct="1">
              <a:spcBef>
                <a:spcPct val="0"/>
              </a:spcBef>
              <a:buFont typeface="Wingdings 2" panose="05020102010507070707" pitchFamily="18" charset="2"/>
              <a:buNone/>
              <a:defRPr/>
            </a:pPr>
            <a:r>
              <a:rPr lang="en-US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opacity: 0.6; }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769144" y="157163"/>
            <a:ext cx="7772400" cy="11430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Web Page Design</a:t>
            </a:r>
            <a:br>
              <a:rPr lang="en-US" dirty="0" smtClean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 Browsers &amp; Screen Resolution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989931"/>
            <a:ext cx="8229600" cy="4102100"/>
          </a:xfrm>
        </p:spPr>
        <p:txBody>
          <a:bodyPr rtlCol="0">
            <a:normAutofit/>
          </a:bodyPr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 with multiple browsers</a:t>
            </a:r>
          </a:p>
          <a:p>
            <a:pPr marL="765810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Internet Explorer, Google Chrome, Mozilla Firefox,  Apple Safari</a:t>
            </a:r>
          </a:p>
          <a:p>
            <a:pPr marL="765810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sz="15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 at various screen resolutions</a:t>
            </a:r>
          </a:p>
          <a:p>
            <a:pPr marL="82296" indent="0" eaLnBrk="1" fontAlgn="auto" hangingPunct="1">
              <a:spcAft>
                <a:spcPts val="0"/>
              </a:spcAft>
              <a:buFont typeface="Wingdings 3" panose="05040102010807070707" pitchFamily="18" charset="2"/>
              <a:buNone/>
              <a:defRPr/>
            </a:pPr>
            <a:endParaRPr lang="en-US" sz="13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 to look good at various screen resolutions</a:t>
            </a:r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Centered page content </a:t>
            </a:r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 to either a fixed or percentage width 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8" name="Rectangle 7"/>
          <p:cNvSpPr>
            <a:spLocks noChangeArrowheads="1"/>
          </p:cNvSpPr>
          <p:nvPr/>
        </p:nvSpPr>
        <p:spPr bwMode="auto">
          <a:xfrm>
            <a:off x="3786188" y="29337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3557588" y="29241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70" name="Rectangle 9"/>
          <p:cNvSpPr>
            <a:spLocks noChangeArrowheads="1"/>
          </p:cNvSpPr>
          <p:nvPr/>
        </p:nvSpPr>
        <p:spPr bwMode="auto">
          <a:xfrm>
            <a:off x="3600450" y="30622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3681413" y="2662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3705225" y="3024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73" name="Rectangle 12"/>
          <p:cNvSpPr>
            <a:spLocks noChangeArrowheads="1"/>
          </p:cNvSpPr>
          <p:nvPr/>
        </p:nvSpPr>
        <p:spPr bwMode="auto">
          <a:xfrm>
            <a:off x="3790950" y="3081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1300163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937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447800"/>
            <a:ext cx="8447088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36588" y="211138"/>
            <a:ext cx="7772400" cy="11430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Navigation Design</a:t>
            </a:r>
            <a:br>
              <a:rPr lang="en-US" dirty="0" smtClean="0">
                <a:solidFill>
                  <a:schemeClr val="tx2">
                    <a:satMod val="130000"/>
                  </a:schemeClr>
                </a:solidFill>
              </a:rPr>
            </a:br>
            <a:endParaRPr lang="en-US" dirty="0" smtClean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idx="1"/>
          </p:nvPr>
        </p:nvSpPr>
        <p:spPr>
          <a:xfrm>
            <a:off x="306388" y="1092200"/>
            <a:ext cx="8305800" cy="5308600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Make your site easy to navigate</a:t>
            </a:r>
          </a:p>
          <a:p>
            <a:pPr lvl="1" eaLnBrk="1" hangingPunct="1"/>
            <a:r>
              <a:rPr lang="en-US" altLang="en-US" sz="2400" smtClean="0"/>
              <a:t>Provide clearly </a:t>
            </a:r>
            <a:r>
              <a:rPr lang="en-US" altLang="en-US" sz="2400" smtClean="0">
                <a:cs typeface="Times New Roman" panose="02020603050405020304" pitchFamily="18" charset="0"/>
              </a:rPr>
              <a:t>labeled navigation in the same location on each page</a:t>
            </a:r>
          </a:p>
          <a:p>
            <a:pPr lvl="1" eaLnBrk="1" hangingPunct="1"/>
            <a:r>
              <a:rPr lang="en-US" altLang="en-US" sz="2400" smtClean="0"/>
              <a:t>Most common – across top or down left side</a:t>
            </a:r>
          </a:p>
          <a:p>
            <a:pPr eaLnBrk="1" hangingPunct="1"/>
            <a:r>
              <a:rPr lang="en-US" altLang="en-US" sz="2800" smtClean="0"/>
              <a:t>Consider:</a:t>
            </a:r>
            <a:endParaRPr lang="en-US" altLang="en-US" sz="2400" smtClean="0"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sz="2400" smtClean="0"/>
              <a:t>Navigation Bars</a:t>
            </a:r>
          </a:p>
          <a:p>
            <a:pPr lvl="1" eaLnBrk="1" hangingPunct="1"/>
            <a:r>
              <a:rPr lang="en-US" altLang="en-US" sz="2400" smtClean="0"/>
              <a:t>Breadcrumb Navigation</a:t>
            </a:r>
          </a:p>
          <a:p>
            <a:pPr lvl="1" eaLnBrk="1" hangingPunct="1"/>
            <a:r>
              <a:rPr lang="en-US" altLang="en-US" sz="2400" smtClean="0"/>
              <a:t>Using Graphics for Navigation</a:t>
            </a:r>
          </a:p>
          <a:p>
            <a:pPr lvl="1" eaLnBrk="1" hangingPunct="1"/>
            <a:r>
              <a:rPr lang="en-US" altLang="en-US" sz="2400" smtClean="0"/>
              <a:t>Dynamic Navigation</a:t>
            </a:r>
          </a:p>
          <a:p>
            <a:pPr lvl="1" eaLnBrk="1" hangingPunct="1"/>
            <a:r>
              <a:rPr lang="en-US" altLang="en-US" sz="2400" smtClean="0"/>
              <a:t>Site Search Feature</a:t>
            </a:r>
          </a:p>
          <a:p>
            <a:pPr lvl="1" eaLnBrk="1" hangingPunct="1"/>
            <a:r>
              <a:rPr lang="en-US" altLang="en-US" sz="2400" smtClean="0"/>
              <a:t>“Skip to Content” Hyperlink</a:t>
            </a:r>
          </a:p>
          <a:p>
            <a:pPr marL="384175" lvl="2" indent="0" eaLnBrk="1" hangingPunct="1">
              <a:buFont typeface="Calibri" panose="020F0502020204030204" pitchFamily="34" charset="0"/>
              <a:buNone/>
            </a:pPr>
            <a:r>
              <a:rPr lang="en-US" altLang="en-US" sz="2200" smtClean="0"/>
              <a:t>--ARIA compliance</a:t>
            </a:r>
            <a:r>
              <a:rPr lang="en-US" altLang="en-US" sz="1000" smtClean="0"/>
              <a:t/>
            </a:r>
            <a:br>
              <a:rPr lang="en-US" altLang="en-US" sz="1000" smtClean="0"/>
            </a:br>
            <a:endParaRPr lang="en-US" altLang="en-US" sz="1000" smtClean="0"/>
          </a:p>
        </p:txBody>
      </p:sp>
      <p:sp>
        <p:nvSpPr>
          <p:cNvPr id="43013" name="Rectangle 4"/>
          <p:cNvSpPr>
            <a:spLocks noChangeArrowheads="1"/>
          </p:cNvSpPr>
          <p:nvPr/>
        </p:nvSpPr>
        <p:spPr bwMode="auto">
          <a:xfrm>
            <a:off x="3548063" y="3090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4" name="Rectangle 5"/>
          <p:cNvSpPr>
            <a:spLocks noChangeArrowheads="1"/>
          </p:cNvSpPr>
          <p:nvPr/>
        </p:nvSpPr>
        <p:spPr bwMode="auto">
          <a:xfrm>
            <a:off x="3381375" y="30051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5" name="Rectangle 8"/>
          <p:cNvSpPr>
            <a:spLocks noChangeArrowheads="1"/>
          </p:cNvSpPr>
          <p:nvPr/>
        </p:nvSpPr>
        <p:spPr bwMode="auto">
          <a:xfrm>
            <a:off x="3614738" y="28432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3016" name="Rectangle 10"/>
          <p:cNvSpPr>
            <a:spLocks noChangeArrowheads="1"/>
          </p:cNvSpPr>
          <p:nvPr/>
        </p:nvSpPr>
        <p:spPr bwMode="auto">
          <a:xfrm>
            <a:off x="2228850" y="20859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30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38" y="3201988"/>
            <a:ext cx="37719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3614738" y="3886200"/>
            <a:ext cx="1338262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200400" y="4495800"/>
            <a:ext cx="28956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6301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398588"/>
            <a:ext cx="8458200" cy="81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4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8229600" cy="9144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Page Layout Design Techniques</a:t>
            </a:r>
          </a:p>
        </p:txBody>
      </p:sp>
      <p:sp>
        <p:nvSpPr>
          <p:cNvPr id="35844" name="Rectangle 1027"/>
          <p:cNvSpPr>
            <a:spLocks noGrp="1" noChangeArrowheads="1"/>
          </p:cNvSpPr>
          <p:nvPr>
            <p:ph idx="1"/>
          </p:nvPr>
        </p:nvSpPr>
        <p:spPr>
          <a:xfrm>
            <a:off x="247650" y="1600200"/>
            <a:ext cx="3333750" cy="4821238"/>
          </a:xfrm>
        </p:spPr>
        <p:txBody>
          <a:bodyPr rtlCol="0">
            <a:normAutofit fontScale="92500" lnSpcReduction="20000"/>
          </a:bodyPr>
          <a:lstStyle/>
          <a:p>
            <a:pPr marL="82296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Fixed Layout</a:t>
            </a:r>
          </a:p>
          <a:p>
            <a:pPr marL="336867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AKA rigid or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“ice” design</a:t>
            </a:r>
          </a:p>
          <a:p>
            <a:pPr marL="336867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Fixed-width often </a:t>
            </a:r>
            <a:b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at left margin</a:t>
            </a:r>
          </a:p>
          <a:p>
            <a:pPr marL="336867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 appealing when there is a large amount of space on opposite side</a:t>
            </a:r>
            <a:b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36867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More appealing if </a:t>
            </a:r>
            <a:b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fixed with content is centered</a:t>
            </a:r>
          </a:p>
        </p:txBody>
      </p:sp>
      <p:pic>
        <p:nvPicPr>
          <p:cNvPr id="4506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8" y="4152900"/>
            <a:ext cx="42068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25" y="1600200"/>
            <a:ext cx="4191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9716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447800"/>
            <a:ext cx="88392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84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44500" y="203200"/>
            <a:ext cx="8229600" cy="7874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Page Layout Design Techniques</a:t>
            </a:r>
          </a:p>
        </p:txBody>
      </p:sp>
      <p:sp>
        <p:nvSpPr>
          <p:cNvPr id="35844" name="Rectangle 1027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3581400" cy="4419600"/>
          </a:xfrm>
        </p:spPr>
        <p:txBody>
          <a:bodyPr rtlCol="0">
            <a:normAutofit fontScale="92500" lnSpcReduction="20000"/>
          </a:bodyPr>
          <a:lstStyle/>
          <a:p>
            <a:pPr marL="82296" indent="0" eaLnBrk="1" fontAlgn="auto" hangingPunct="1"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Fluid Layout</a:t>
            </a:r>
          </a:p>
          <a:p>
            <a:pPr marL="336867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AKA “liquid” design</a:t>
            </a:r>
          </a:p>
          <a:p>
            <a:pPr marL="336867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Expands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fill the browser at all resolutions. </a:t>
            </a: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36867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endParaRPr lang="en-US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36867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Adaptation: </a:t>
            </a:r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content typically centered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often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configured with a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percentage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width such as 80%</a:t>
            </a:r>
            <a:b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71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295400"/>
            <a:ext cx="438150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581400"/>
            <a:ext cx="438150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57817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Rgba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88340"/>
            <a:ext cx="4371975" cy="604839"/>
          </a:xfrm>
        </p:spPr>
        <p:txBody>
          <a:bodyPr rtlCol="0">
            <a:normAutofit/>
          </a:bodyPr>
          <a:lstStyle/>
          <a:p>
            <a:pPr marL="69850" indent="0" eaLnBrk="1" fontAlgn="auto" hangingPunct="1">
              <a:buFont typeface="Wingdings 3" panose="05040102010807070707" pitchFamily="18" charset="2"/>
              <a:buNone/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Four values are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required: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905B9A8-87C6-47BD-9057-4BCD5B10010A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4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21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892" y="189794"/>
            <a:ext cx="4126279" cy="193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90" y="2447219"/>
            <a:ext cx="3664010" cy="3193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0" y="1143000"/>
            <a:ext cx="46863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08622" y="2106904"/>
            <a:ext cx="5125378" cy="53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-91440" eaLnBrk="1" fontAlgn="auto" hangingPunct="1">
              <a:defRPr/>
            </a:pPr>
            <a:r>
              <a:rPr lang="en-US" sz="25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red, green, blue, alpha(transparency)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3446" y="4069082"/>
            <a:ext cx="6457022" cy="2602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 indent="0" eaLnBrk="1" fontAlgn="auto" hangingPunct="1">
              <a:spcBef>
                <a:spcPts val="0"/>
              </a:spcBef>
              <a:buNone/>
              <a:defRPr/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color: #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ffffff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rgba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69850" indent="0" eaLnBrk="1" fontAlgn="auto" hangingPunct="1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r>
              <a:rPr lang="en-US" sz="1100" b="1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69850" indent="0" eaLnBrk="1" fontAlgn="auto" hangingPunct="1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h1 {color: </a:t>
            </a:r>
            <a:r>
              <a:rPr lang="en-US" sz="2400" b="1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rgba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(255, 255, 255, 0.7);</a:t>
            </a:r>
          </a:p>
          <a:p>
            <a:pPr marL="69850" indent="0" eaLnBrk="1" fontAlgn="auto" hangingPunct="1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font-size: 5em; padding-right: 10px;</a:t>
            </a:r>
          </a:p>
          <a:p>
            <a:pPr marL="69850" indent="0" eaLnBrk="1" fontAlgn="auto" hangingPunct="1">
              <a:spcBef>
                <a:spcPts val="0"/>
              </a:spcBef>
              <a:buFont typeface="Wingdings 3" panose="05040102010807070707" pitchFamily="18" charset="2"/>
              <a:buNone/>
              <a:defRPr/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text-align: right; </a:t>
            </a:r>
            <a:b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font-family: Verdana, Helvetica, sans-serif; </a:t>
            </a:r>
          </a:p>
          <a:p>
            <a:pPr marL="69850" indent="0" eaLnBrk="1" fontAlgn="auto" hangingPunct="1">
              <a:spcBef>
                <a:spcPts val="0"/>
              </a:spcBef>
              <a:buNone/>
              <a:defRPr/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6244" y="2569098"/>
            <a:ext cx="4992956" cy="103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lvl="1" indent="-182880" eaLnBrk="1" fontAlgn="auto" hangingPunct="1">
              <a:defRPr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values for red, green, and blue </a:t>
            </a:r>
            <a:b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must be decimal values from 0 to 255.</a:t>
            </a:r>
          </a:p>
          <a:p>
            <a:pPr marL="384048" lvl="1" indent="-182880" eaLnBrk="1" fontAlgn="auto" hangingPunct="1">
              <a:defRPr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transparency, recall, is from 0 to 1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9366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HSLA Color</a:t>
            </a: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3124200" y="6421438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498BAA7-6FA9-4F8D-B625-92F44E372F85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 algn="ctr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318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850" y="2781300"/>
            <a:ext cx="3359150" cy="390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0" name="Picture 6" descr="C:\Users\DrMorris\Documents\0WDF7E\Figures\Chapter4\Figure4.38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73" y="1061854"/>
            <a:ext cx="33909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10880" y="3729648"/>
            <a:ext cx="5299320" cy="268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indent="-91440" eaLnBrk="1" fontAlgn="auto" hangingPunct="1"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Hue is a value between 0 and 360</a:t>
            </a:r>
          </a:p>
          <a:p>
            <a:pPr marL="91440" indent="-91440" eaLnBrk="1" fontAlgn="auto" hangingPunct="1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(basic color)</a:t>
            </a:r>
          </a:p>
          <a:p>
            <a:pPr marL="91440" indent="-91440" eaLnBrk="1" fontAlgn="auto" hangingPunct="1"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Saturation: percent</a:t>
            </a:r>
          </a:p>
          <a:p>
            <a:pPr marL="91440" indent="-91440" eaLnBrk="1" fontAlgn="auto" hangingPunct="1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(amount of gray in a color)</a:t>
            </a:r>
          </a:p>
          <a:p>
            <a:pPr marL="91440" indent="-91440" eaLnBrk="1" fontAlgn="auto" hangingPunct="1"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Lightness: percent</a:t>
            </a:r>
          </a:p>
          <a:p>
            <a:pPr marL="91440" indent="-91440" eaLnBrk="1" fontAlgn="auto" hangingPunct="1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(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adding white to a color: red to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pink, for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xmpl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91440" indent="-91440" eaLnBrk="1" fontAlgn="auto" hangingPunct="1"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Optional alpha: from 0 to 1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90" y="1494449"/>
            <a:ext cx="2948110" cy="969352"/>
          </a:xfrm>
        </p:spPr>
        <p:txBody>
          <a:bodyPr rtlCol="0">
            <a:normAutofit/>
          </a:bodyPr>
          <a:lstStyle/>
          <a:p>
            <a:pPr marL="69850" indent="0" eaLnBrk="1" fontAlgn="auto" hangingPunct="1">
              <a:buFont typeface="Wingdings 3" panose="05040102010807070707" pitchFamily="18" charset="2"/>
              <a:buNone/>
              <a:defRPr/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hue, saturation, </a:t>
            </a:r>
            <a:b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light, alpha</a:t>
            </a:r>
            <a:endParaRPr lang="en-US" sz="2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698252" y="1061854"/>
            <a:ext cx="2445748" cy="60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 eaLnBrk="1" fontAlgn="auto" hangingPunct="1">
              <a:spcAft>
                <a:spcPts val="0"/>
              </a:spcAft>
              <a:buFont typeface="Wingdings 3" panose="05040102010807070707" pitchFamily="18" charset="2"/>
              <a:buNone/>
              <a:defRPr/>
            </a:pPr>
            <a:r>
              <a:rPr lang="en-US" dirty="0" smtClean="0">
                <a:solidFill>
                  <a:srgbClr val="5A0CE6"/>
                </a:solidFill>
              </a:rPr>
              <a:t>Open thumbnails project for illustration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4991100" y="287338"/>
            <a:ext cx="4098925" cy="627062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Types of Graphics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260414"/>
            <a:ext cx="7391400" cy="1101786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Graphic types commonly used on web pages:</a:t>
            </a:r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868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B061203-F072-448B-830E-0DC489658551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76300" y="2810667"/>
            <a:ext cx="7391400" cy="160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en-US" sz="2800" dirty="0" smtClean="0"/>
              <a:t>GIF  -- 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Graphics Interchange Format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(pronounced "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jif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")</a:t>
            </a:r>
            <a:endParaRPr lang="en-US" altLang="en-US" sz="1800" dirty="0" smtClean="0"/>
          </a:p>
          <a:p>
            <a:pPr lvl="1" eaLnBrk="1" hangingPunct="1"/>
            <a:r>
              <a:rPr lang="en-US" altLang="en-US" sz="2800" dirty="0" smtClean="0"/>
              <a:t>JPG/JPEG  --  </a:t>
            </a: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Joint Photographic Experts Group</a:t>
            </a:r>
            <a:endParaRPr lang="en-US" altLang="en-US" sz="2800" dirty="0" smtClean="0"/>
          </a:p>
          <a:p>
            <a:pPr lvl="1" eaLnBrk="1" hangingPunct="1"/>
            <a:r>
              <a:rPr lang="en-US" altLang="en-US" sz="2800" dirty="0" smtClean="0"/>
              <a:t>PNG -- </a:t>
            </a: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Portable Network Graphic</a:t>
            </a:r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300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Figur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130" y="2082079"/>
            <a:ext cx="6308725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0" y="228600"/>
            <a:ext cx="1143000" cy="7620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GIF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962400"/>
            <a:ext cx="4572000" cy="2146956"/>
          </a:xfrm>
        </p:spPr>
        <p:txBody>
          <a:bodyPr rtlCol="0">
            <a:normAutofit lnSpcReduction="10000"/>
          </a:bodyPr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Best used for line art and logos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Maximum of 256 colors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One color can be configured as transparent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be animated</a:t>
            </a:r>
          </a:p>
        </p:txBody>
      </p:sp>
      <p:sp>
        <p:nvSpPr>
          <p:cNvPr id="38918" name="Rectangle 5"/>
          <p:cNvSpPr>
            <a:spLocks noChangeArrowheads="1"/>
          </p:cNvSpPr>
          <p:nvPr/>
        </p:nvSpPr>
        <p:spPr bwMode="auto">
          <a:xfrm>
            <a:off x="2043113" y="21145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887540"/>
            <a:ext cx="9144000" cy="2686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97" y="3754711"/>
            <a:ext cx="3109603" cy="1969415"/>
          </a:xfrm>
          <a:prstGeom prst="rect">
            <a:avLst/>
          </a:prstGeom>
        </p:spPr>
      </p:pic>
      <p:sp>
        <p:nvSpPr>
          <p:cNvPr id="13" name="Oval Callout 12"/>
          <p:cNvSpPr/>
          <p:nvPr/>
        </p:nvSpPr>
        <p:spPr>
          <a:xfrm>
            <a:off x="557" y="1037304"/>
            <a:ext cx="2590800" cy="1371600"/>
          </a:xfrm>
          <a:prstGeom prst="wedgeEllipseCallout">
            <a:avLst>
              <a:gd name="adj1" fmla="val 46380"/>
              <a:gd name="adj2" fmla="val 8173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Background color configured to be transparent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4357997" y="446785"/>
            <a:ext cx="2590800" cy="1295400"/>
          </a:xfrm>
          <a:prstGeom prst="wedgeEllipseCallout">
            <a:avLst>
              <a:gd name="adj1" fmla="val 39925"/>
              <a:gd name="adj2" fmla="val 9557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Background color – no transparency</a:t>
            </a:r>
          </a:p>
        </p:txBody>
      </p:sp>
    </p:spTree>
    <p:extLst>
      <p:ext uri="{BB962C8B-B14F-4D97-AF65-F5344CB8AC3E}">
        <p14:creationId xmlns:p14="http://schemas.microsoft.com/office/powerpoint/2010/main" val="21825612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6400800" cy="769938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JPG/JPEG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46703"/>
            <a:ext cx="5181600" cy="2457450"/>
          </a:xfrm>
        </p:spPr>
        <p:txBody>
          <a:bodyPr rtlCol="0">
            <a:normAutofit/>
          </a:bodyPr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Best used for photographs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Up to 16.7 million colors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Cannot be animated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Cannot be made transparent</a:t>
            </a: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1847850" y="16478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4382" y="1352468"/>
            <a:ext cx="2667000" cy="199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90980"/>
            <a:ext cx="7328431" cy="303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0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7010401" y="189704"/>
            <a:ext cx="1905000" cy="769938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PNG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1"/>
          </p:nvPr>
        </p:nvSpPr>
        <p:spPr>
          <a:xfrm>
            <a:off x="977736" y="1443832"/>
            <a:ext cx="6096000" cy="2989262"/>
          </a:xfrm>
        </p:spPr>
        <p:txBody>
          <a:bodyPr rtlCol="0">
            <a:normAutofit/>
          </a:bodyPr>
          <a:lstStyle/>
          <a:p>
            <a:pPr marL="91440" indent="-9144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millions of colors</a:t>
            </a:r>
          </a:p>
          <a:p>
            <a:pPr marL="91440" indent="-9144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multiple levels of transparency</a:t>
            </a:r>
            <a:b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(but most browsers do not -- </a:t>
            </a:r>
            <a:br>
              <a:rPr lang="en-US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18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 limit to one transparent color for Web display)</a:t>
            </a:r>
            <a:endParaRPr lang="en-US" altLang="en-US" i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the best of GIF &amp; JPEG</a:t>
            </a:r>
          </a:p>
          <a:p>
            <a:pPr marL="91440" indent="-91440" eaLnBrk="1" fontAlgn="auto" hangingPunct="1">
              <a:buFont typeface="Arial" panose="020B0604020202020204" pitchFamily="34" charset="0"/>
              <a:buChar char="•"/>
              <a:defRPr/>
            </a:pPr>
            <a:r>
              <a:rPr lang="en-US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Browser support is growing</a:t>
            </a:r>
          </a:p>
        </p:txBody>
      </p:sp>
      <p:sp>
        <p:nvSpPr>
          <p:cNvPr id="43012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5440DC6-4818-4A53-BEF9-9923CA700340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975785"/>
            <a:ext cx="1752600" cy="20906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97" y="3102550"/>
            <a:ext cx="1844374" cy="21737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94" y="4370535"/>
            <a:ext cx="1844542" cy="2200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708" y="4475956"/>
            <a:ext cx="1865238" cy="21383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227833"/>
            <a:ext cx="480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Comparison of file formats:</a:t>
            </a:r>
            <a:endParaRPr lang="en-US" sz="1200" dirty="0" smtClean="0">
              <a:hlinkClick r:id=""/>
            </a:endParaRPr>
          </a:p>
          <a:p>
            <a:r>
              <a:rPr lang="en-US" sz="1200" dirty="0" smtClean="0">
                <a:hlinkClick r:id=""/>
              </a:rPr>
              <a:t>http</a:t>
            </a:r>
            <a:r>
              <a:rPr lang="en-US" sz="1200" dirty="0">
                <a:hlinkClick r:id="rId7"/>
              </a:rPr>
              <a:t>://</a:t>
            </a:r>
            <a:r>
              <a:rPr lang="en-US" sz="1200" dirty="0" smtClean="0">
                <a:hlinkClick r:id="rId7"/>
              </a:rPr>
              <a:t>www.aivosto.com/vbtips/imageformats.html</a:t>
            </a:r>
            <a:endParaRPr lang="en-US" sz="1200" dirty="0" smtClean="0"/>
          </a:p>
          <a:p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818705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3342</TotalTime>
  <Words>1205</Words>
  <Application>Microsoft Office PowerPoint</Application>
  <PresentationFormat>On-screen Show (4:3)</PresentationFormat>
  <Paragraphs>334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Gill Sans MT</vt:lpstr>
      <vt:lpstr>Times New Roman</vt:lpstr>
      <vt:lpstr>Verdana</vt:lpstr>
      <vt:lpstr>Wingdings</vt:lpstr>
      <vt:lpstr>Wingdings 2</vt:lpstr>
      <vt:lpstr>Wingdings 3</vt:lpstr>
      <vt:lpstr>Retrospect</vt:lpstr>
      <vt:lpstr>Learning Outcomes</vt:lpstr>
      <vt:lpstr>Image Link</vt:lpstr>
      <vt:lpstr>CSS3 opacity Property</vt:lpstr>
      <vt:lpstr>Rgba Color</vt:lpstr>
      <vt:lpstr>HSLA Color</vt:lpstr>
      <vt:lpstr>Types of Graphics</vt:lpstr>
      <vt:lpstr>GIF</vt:lpstr>
      <vt:lpstr>JPG/JPEG</vt:lpstr>
      <vt:lpstr>PNG</vt:lpstr>
      <vt:lpstr>Image  Formats Comparison</vt:lpstr>
      <vt:lpstr>Choosing Names for Image Files</vt:lpstr>
      <vt:lpstr>Mobile Web Limitations</vt:lpstr>
      <vt:lpstr>Optimize Layout for Mobile Use</vt:lpstr>
      <vt:lpstr>Optimize Navigation for Mobile Use</vt:lpstr>
      <vt:lpstr>Optimize Graphics for Mobile Use</vt:lpstr>
      <vt:lpstr>Optimize Text for Mobile Use</vt:lpstr>
      <vt:lpstr>Design Principles</vt:lpstr>
      <vt:lpstr>Website  Organization</vt:lpstr>
      <vt:lpstr>Hierarchical Organization</vt:lpstr>
      <vt:lpstr>Hierarchical Pitfall -- TOO Shallow</vt:lpstr>
      <vt:lpstr>Hierarchical Pitfall -- TOO Deep</vt:lpstr>
      <vt:lpstr>Linear Organization</vt:lpstr>
      <vt:lpstr>Random Organization</vt:lpstr>
      <vt:lpstr>Design Principles</vt:lpstr>
      <vt:lpstr>Design for Accessibility </vt:lpstr>
      <vt:lpstr>Writing for the Web</vt:lpstr>
      <vt:lpstr>Design “Easy to Read” Text</vt:lpstr>
      <vt:lpstr>More Text Design Considerations</vt:lpstr>
      <vt:lpstr>Web Page Design Load Time</vt:lpstr>
      <vt:lpstr>Web Page Design  Browsers &amp; Screen Resolution</vt:lpstr>
      <vt:lpstr>Navigation Design </vt:lpstr>
      <vt:lpstr>Page Layout Design Techniques</vt:lpstr>
      <vt:lpstr>Page Layout Design Techniques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&amp; Design Foundations wtih HTML5, 8th Edition</dc:title>
  <dc:subject>Chapter 4</dc:subject>
  <dc:creator>Terry Felke-Morris</dc:creator>
  <cp:lastModifiedBy>SKG</cp:lastModifiedBy>
  <cp:revision>159</cp:revision>
  <cp:lastPrinted>1601-01-01T00:00:00Z</cp:lastPrinted>
  <dcterms:created xsi:type="dcterms:W3CDTF">2002-01-17T02:49:49Z</dcterms:created>
  <dcterms:modified xsi:type="dcterms:W3CDTF">2019-02-20T04:56:22Z</dcterms:modified>
</cp:coreProperties>
</file>